
<file path=[Content_Types].xml><?xml version="1.0" encoding="utf-8"?>
<Types xmlns="http://schemas.openxmlformats.org/package/2006/content-types">
  <Default Extension="bin" ContentType="application/vnd.openxmlformats-officedocument.oleObject"/>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147470092" r:id="rId3"/>
    <p:sldId id="2147470100" r:id="rId4"/>
    <p:sldId id="2147470117" r:id="rId5"/>
    <p:sldId id="2147470118" r:id="rId6"/>
    <p:sldId id="2147470106" r:id="rId7"/>
    <p:sldId id="2147470121" r:id="rId8"/>
    <p:sldId id="2147470097" r:id="rId9"/>
    <p:sldId id="2147470108" r:id="rId10"/>
    <p:sldId id="2147470116" r:id="rId11"/>
    <p:sldId id="2147470098" r:id="rId12"/>
    <p:sldId id="2147470111" r:id="rId1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4BAD11B-E75B-4E3D-9382-CE5A38C35ABB}">
          <p14:sldIdLst>
            <p14:sldId id="256"/>
          </p14:sldIdLst>
        </p14:section>
        <p14:section name="LCAP" id="{5030B3DB-5048-4D33-B362-67A06A06EF74}">
          <p14:sldIdLst>
            <p14:sldId id="2147470092"/>
            <p14:sldId id="2147470100"/>
          </p14:sldIdLst>
        </p14:section>
        <p14:section name="MSPP" id="{8A49C26C-6A1C-4F58-BCF1-191C9F378424}">
          <p14:sldIdLst>
            <p14:sldId id="2147470117"/>
            <p14:sldId id="2147470118"/>
            <p14:sldId id="2147470106"/>
            <p14:sldId id="2147470121"/>
          </p14:sldIdLst>
        </p14:section>
        <p14:section name="Cloud Flows" id="{77C85F8F-D335-401F-88FE-78FB840AFAC9}">
          <p14:sldIdLst>
            <p14:sldId id="2147470097"/>
            <p14:sldId id="2147470108"/>
            <p14:sldId id="2147470116"/>
          </p14:sldIdLst>
        </p14:section>
        <p14:section name="Licensing" id="{70DC255C-D8BB-45A5-8A8A-C219CBB9B793}">
          <p14:sldIdLst>
            <p14:sldId id="2147470098"/>
            <p14:sldId id="2147470111"/>
          </p14:sldIdLst>
        </p14:section>
        <p14:section name="Misc" id="{76FFA610-8B77-4871-BC32-A93B990830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2" d="100"/>
          <a:sy n="82" d="100"/>
        </p:scale>
        <p:origin x="92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image" Target="../media/image30.jpg"/></Relationships>
</file>

<file path=ppt/diagrams/_rels/drawing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image" Target="../media/image30.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120077-ECDF-42CD-9BC8-24B9A3C177CB}" type="doc">
      <dgm:prSet loTypeId="urn:microsoft.com/office/officeart/2005/8/layout/hList7" loCatId="relationship" qsTypeId="urn:microsoft.com/office/officeart/2005/8/quickstyle/simple1" qsCatId="simple" csTypeId="urn:microsoft.com/office/officeart/2005/8/colors/colorful1" csCatId="colorful" phldr="1"/>
      <dgm:spPr/>
    </dgm:pt>
    <dgm:pt modelId="{1063F8AE-E1B4-4874-A04B-1AA97116D8AE}">
      <dgm:prSet phldrT="[Text]"/>
      <dgm:spPr/>
      <dgm:t>
        <a:bodyPr/>
        <a:lstStyle/>
        <a:p>
          <a:r>
            <a:rPr lang="de-DE" dirty="0"/>
            <a:t>Cloud</a:t>
          </a:r>
          <a:endParaRPr lang="en-US" dirty="0"/>
        </a:p>
      </dgm:t>
    </dgm:pt>
    <dgm:pt modelId="{4DEC7CBD-2805-447B-8CB2-557F65E72465}" type="parTrans" cxnId="{7FDEA7BB-0D43-4C99-8775-4AE1E82E0DB8}">
      <dgm:prSet/>
      <dgm:spPr/>
      <dgm:t>
        <a:bodyPr/>
        <a:lstStyle/>
        <a:p>
          <a:endParaRPr lang="en-US"/>
        </a:p>
      </dgm:t>
    </dgm:pt>
    <dgm:pt modelId="{2B2C9E59-999D-49E7-BD4E-14ABCC76C081}" type="sibTrans" cxnId="{7FDEA7BB-0D43-4C99-8775-4AE1E82E0DB8}">
      <dgm:prSet/>
      <dgm:spPr/>
      <dgm:t>
        <a:bodyPr/>
        <a:lstStyle/>
        <a:p>
          <a:endParaRPr lang="en-US"/>
        </a:p>
      </dgm:t>
    </dgm:pt>
    <dgm:pt modelId="{5EEE5E41-74B0-4029-B59C-2B32023CC5CF}">
      <dgm:prSet phldrT="[Text]"/>
      <dgm:spPr/>
      <dgm:t>
        <a:bodyPr/>
        <a:lstStyle/>
        <a:p>
          <a:r>
            <a:rPr lang="de-DE" dirty="0"/>
            <a:t>Desktop</a:t>
          </a:r>
          <a:endParaRPr lang="en-US" dirty="0"/>
        </a:p>
      </dgm:t>
    </dgm:pt>
    <dgm:pt modelId="{384825E4-00E1-4190-88F1-DDBEC979AECF}" type="parTrans" cxnId="{9A43D99D-955E-4152-859F-47A20CA24259}">
      <dgm:prSet/>
      <dgm:spPr/>
      <dgm:t>
        <a:bodyPr/>
        <a:lstStyle/>
        <a:p>
          <a:endParaRPr lang="en-US"/>
        </a:p>
      </dgm:t>
    </dgm:pt>
    <dgm:pt modelId="{937C5B13-2262-449F-94AF-6EF3ECD85243}" type="sibTrans" cxnId="{9A43D99D-955E-4152-859F-47A20CA24259}">
      <dgm:prSet/>
      <dgm:spPr/>
      <dgm:t>
        <a:bodyPr/>
        <a:lstStyle/>
        <a:p>
          <a:endParaRPr lang="en-US"/>
        </a:p>
      </dgm:t>
    </dgm:pt>
    <dgm:pt modelId="{63851F05-3C97-4498-BB62-FA4EAFC5CA78}">
      <dgm:prSet phldrT="[Text]"/>
      <dgm:spPr/>
      <dgm:t>
        <a:bodyPr/>
        <a:lstStyle/>
        <a:p>
          <a:r>
            <a:rPr lang="de-DE" dirty="0"/>
            <a:t>Business</a:t>
          </a:r>
          <a:endParaRPr lang="en-US" dirty="0"/>
        </a:p>
      </dgm:t>
    </dgm:pt>
    <dgm:pt modelId="{A1144F4A-8427-41F1-93F6-69627629EE37}" type="parTrans" cxnId="{6A0C1830-56F6-466E-AE52-085A073526A9}">
      <dgm:prSet/>
      <dgm:spPr/>
      <dgm:t>
        <a:bodyPr/>
        <a:lstStyle/>
        <a:p>
          <a:endParaRPr lang="en-US"/>
        </a:p>
      </dgm:t>
    </dgm:pt>
    <dgm:pt modelId="{BEEA7B4B-8495-4E2C-8BF2-EE699629FFE5}" type="sibTrans" cxnId="{6A0C1830-56F6-466E-AE52-085A073526A9}">
      <dgm:prSet/>
      <dgm:spPr/>
      <dgm:t>
        <a:bodyPr/>
        <a:lstStyle/>
        <a:p>
          <a:endParaRPr lang="en-US"/>
        </a:p>
      </dgm:t>
    </dgm:pt>
    <dgm:pt modelId="{A169B543-175B-495B-A740-3CE0ED1792EB}" type="pres">
      <dgm:prSet presAssocID="{FD120077-ECDF-42CD-9BC8-24B9A3C177CB}" presName="Name0" presStyleCnt="0">
        <dgm:presLayoutVars>
          <dgm:dir/>
          <dgm:resizeHandles val="exact"/>
        </dgm:presLayoutVars>
      </dgm:prSet>
      <dgm:spPr/>
    </dgm:pt>
    <dgm:pt modelId="{CE948DD1-B3B7-436F-BD59-9403FC6EA033}" type="pres">
      <dgm:prSet presAssocID="{FD120077-ECDF-42CD-9BC8-24B9A3C177CB}" presName="fgShape" presStyleLbl="fgShp" presStyleIdx="0" presStyleCnt="1"/>
      <dgm:spPr/>
    </dgm:pt>
    <dgm:pt modelId="{E6E61E7A-700C-4389-9E41-3402B965FED9}" type="pres">
      <dgm:prSet presAssocID="{FD120077-ECDF-42CD-9BC8-24B9A3C177CB}" presName="linComp" presStyleCnt="0"/>
      <dgm:spPr/>
    </dgm:pt>
    <dgm:pt modelId="{1A016B25-123F-4D5D-954A-3796ABC27DB9}" type="pres">
      <dgm:prSet presAssocID="{1063F8AE-E1B4-4874-A04B-1AA97116D8AE}" presName="compNode" presStyleCnt="0"/>
      <dgm:spPr/>
    </dgm:pt>
    <dgm:pt modelId="{DE5808DA-DB0C-464A-9220-C81963959710}" type="pres">
      <dgm:prSet presAssocID="{1063F8AE-E1B4-4874-A04B-1AA97116D8AE}" presName="bkgdShape" presStyleLbl="node1" presStyleIdx="0" presStyleCnt="3"/>
      <dgm:spPr/>
    </dgm:pt>
    <dgm:pt modelId="{DAD0A146-E176-4BE3-A426-CA36EF781AA1}" type="pres">
      <dgm:prSet presAssocID="{1063F8AE-E1B4-4874-A04B-1AA97116D8AE}" presName="nodeTx" presStyleLbl="node1" presStyleIdx="0" presStyleCnt="3">
        <dgm:presLayoutVars>
          <dgm:bulletEnabled val="1"/>
        </dgm:presLayoutVars>
      </dgm:prSet>
      <dgm:spPr/>
    </dgm:pt>
    <dgm:pt modelId="{06CEB79B-BF1D-4A7B-A882-4BAE739925EB}" type="pres">
      <dgm:prSet presAssocID="{1063F8AE-E1B4-4874-A04B-1AA97116D8AE}" presName="invisiNode" presStyleLbl="node1" presStyleIdx="0" presStyleCnt="3"/>
      <dgm:spPr/>
    </dgm:pt>
    <dgm:pt modelId="{41AB52B1-3A3C-4279-A9C7-E1935C0374FC}" type="pres">
      <dgm:prSet presAssocID="{1063F8AE-E1B4-4874-A04B-1AA97116D8AE}"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extLst>
        <a:ext uri="{E40237B7-FDA0-4F09-8148-C483321AD2D9}">
          <dgm14:cNvPr xmlns:dgm14="http://schemas.microsoft.com/office/drawing/2010/diagram" id="0" name="" descr="Clouds in sky"/>
        </a:ext>
      </dgm:extLst>
    </dgm:pt>
    <dgm:pt modelId="{78FDD59E-DEA9-46AA-B3F3-8B81A5EBF4C8}" type="pres">
      <dgm:prSet presAssocID="{2B2C9E59-999D-49E7-BD4E-14ABCC76C081}" presName="sibTrans" presStyleLbl="sibTrans2D1" presStyleIdx="0" presStyleCnt="0"/>
      <dgm:spPr/>
    </dgm:pt>
    <dgm:pt modelId="{979742DC-20F0-4B62-9152-77B9F4EDC0BC}" type="pres">
      <dgm:prSet presAssocID="{5EEE5E41-74B0-4029-B59C-2B32023CC5CF}" presName="compNode" presStyleCnt="0"/>
      <dgm:spPr/>
    </dgm:pt>
    <dgm:pt modelId="{16A97B47-6464-4EA8-BED7-A80FFBB98AFB}" type="pres">
      <dgm:prSet presAssocID="{5EEE5E41-74B0-4029-B59C-2B32023CC5CF}" presName="bkgdShape" presStyleLbl="node1" presStyleIdx="1" presStyleCnt="3"/>
      <dgm:spPr/>
    </dgm:pt>
    <dgm:pt modelId="{EB2F7BD8-BCD6-420A-8B20-29F6A4AC1399}" type="pres">
      <dgm:prSet presAssocID="{5EEE5E41-74B0-4029-B59C-2B32023CC5CF}" presName="nodeTx" presStyleLbl="node1" presStyleIdx="1" presStyleCnt="3">
        <dgm:presLayoutVars>
          <dgm:bulletEnabled val="1"/>
        </dgm:presLayoutVars>
      </dgm:prSet>
      <dgm:spPr/>
    </dgm:pt>
    <dgm:pt modelId="{88E97520-0170-4FB4-81E4-5290C5FFE368}" type="pres">
      <dgm:prSet presAssocID="{5EEE5E41-74B0-4029-B59C-2B32023CC5CF}" presName="invisiNode" presStyleLbl="node1" presStyleIdx="1" presStyleCnt="3"/>
      <dgm:spPr/>
    </dgm:pt>
    <dgm:pt modelId="{48F3F040-7CA6-4364-9C1D-C9D53568DEEA}" type="pres">
      <dgm:prSet presAssocID="{5EEE5E41-74B0-4029-B59C-2B32023CC5CF}"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6D4DA4E7-ED54-4D46-BDF9-AC435469F0EE}" type="pres">
      <dgm:prSet presAssocID="{937C5B13-2262-449F-94AF-6EF3ECD85243}" presName="sibTrans" presStyleLbl="sibTrans2D1" presStyleIdx="0" presStyleCnt="0"/>
      <dgm:spPr/>
    </dgm:pt>
    <dgm:pt modelId="{17C5F10F-16B8-4ECE-8B20-185B65E1626C}" type="pres">
      <dgm:prSet presAssocID="{63851F05-3C97-4498-BB62-FA4EAFC5CA78}" presName="compNode" presStyleCnt="0"/>
      <dgm:spPr/>
    </dgm:pt>
    <dgm:pt modelId="{CE6C922A-38E1-4F10-AFED-C5DFD8080D34}" type="pres">
      <dgm:prSet presAssocID="{63851F05-3C97-4498-BB62-FA4EAFC5CA78}" presName="bkgdShape" presStyleLbl="node1" presStyleIdx="2" presStyleCnt="3"/>
      <dgm:spPr/>
    </dgm:pt>
    <dgm:pt modelId="{F5B87987-788F-475C-9486-A16F853E86F1}" type="pres">
      <dgm:prSet presAssocID="{63851F05-3C97-4498-BB62-FA4EAFC5CA78}" presName="nodeTx" presStyleLbl="node1" presStyleIdx="2" presStyleCnt="3">
        <dgm:presLayoutVars>
          <dgm:bulletEnabled val="1"/>
        </dgm:presLayoutVars>
      </dgm:prSet>
      <dgm:spPr/>
    </dgm:pt>
    <dgm:pt modelId="{D3E69FA9-FDCF-4AD0-A3EB-34A365D7581B}" type="pres">
      <dgm:prSet presAssocID="{63851F05-3C97-4498-BB62-FA4EAFC5CA78}" presName="invisiNode" presStyleLbl="node1" presStyleIdx="2" presStyleCnt="3"/>
      <dgm:spPr/>
    </dgm:pt>
    <dgm:pt modelId="{08A33A51-D64B-4FD0-936E-4335B9CDEDEB}" type="pres">
      <dgm:prSet presAssocID="{63851F05-3C97-4498-BB62-FA4EAFC5CA78}"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Two business people communicating and sharing"/>
        </a:ext>
      </dgm:extLst>
    </dgm:pt>
  </dgm:ptLst>
  <dgm:cxnLst>
    <dgm:cxn modelId="{AF4F6712-806B-4251-B7F1-63E59A974D10}" type="presOf" srcId="{937C5B13-2262-449F-94AF-6EF3ECD85243}" destId="{6D4DA4E7-ED54-4D46-BDF9-AC435469F0EE}" srcOrd="0" destOrd="0" presId="urn:microsoft.com/office/officeart/2005/8/layout/hList7"/>
    <dgm:cxn modelId="{BE639E23-17E6-4541-AC4B-7E3618F7A803}" type="presOf" srcId="{5EEE5E41-74B0-4029-B59C-2B32023CC5CF}" destId="{16A97B47-6464-4EA8-BED7-A80FFBB98AFB}" srcOrd="0" destOrd="0" presId="urn:microsoft.com/office/officeart/2005/8/layout/hList7"/>
    <dgm:cxn modelId="{06EDCA2A-F90C-4075-AA9D-40F6D904B38A}" type="presOf" srcId="{2B2C9E59-999D-49E7-BD4E-14ABCC76C081}" destId="{78FDD59E-DEA9-46AA-B3F3-8B81A5EBF4C8}" srcOrd="0" destOrd="0" presId="urn:microsoft.com/office/officeart/2005/8/layout/hList7"/>
    <dgm:cxn modelId="{6A0C1830-56F6-466E-AE52-085A073526A9}" srcId="{FD120077-ECDF-42CD-9BC8-24B9A3C177CB}" destId="{63851F05-3C97-4498-BB62-FA4EAFC5CA78}" srcOrd="2" destOrd="0" parTransId="{A1144F4A-8427-41F1-93F6-69627629EE37}" sibTransId="{BEEA7B4B-8495-4E2C-8BF2-EE699629FFE5}"/>
    <dgm:cxn modelId="{6F428A34-8437-4095-A839-1641707FD803}" type="presOf" srcId="{63851F05-3C97-4498-BB62-FA4EAFC5CA78}" destId="{CE6C922A-38E1-4F10-AFED-C5DFD8080D34}" srcOrd="0" destOrd="0" presId="urn:microsoft.com/office/officeart/2005/8/layout/hList7"/>
    <dgm:cxn modelId="{38F02147-13C7-4F2C-82FC-1E6CF58E0D3E}" type="presOf" srcId="{FD120077-ECDF-42CD-9BC8-24B9A3C177CB}" destId="{A169B543-175B-495B-A740-3CE0ED1792EB}" srcOrd="0" destOrd="0" presId="urn:microsoft.com/office/officeart/2005/8/layout/hList7"/>
    <dgm:cxn modelId="{4DA5DE80-76FE-4118-B21C-2321B38F445D}" type="presOf" srcId="{5EEE5E41-74B0-4029-B59C-2B32023CC5CF}" destId="{EB2F7BD8-BCD6-420A-8B20-29F6A4AC1399}" srcOrd="1" destOrd="0" presId="urn:microsoft.com/office/officeart/2005/8/layout/hList7"/>
    <dgm:cxn modelId="{88F71687-8493-4ADC-B84E-706BC4A57E64}" type="presOf" srcId="{1063F8AE-E1B4-4874-A04B-1AA97116D8AE}" destId="{DAD0A146-E176-4BE3-A426-CA36EF781AA1}" srcOrd="1" destOrd="0" presId="urn:microsoft.com/office/officeart/2005/8/layout/hList7"/>
    <dgm:cxn modelId="{9A43D99D-955E-4152-859F-47A20CA24259}" srcId="{FD120077-ECDF-42CD-9BC8-24B9A3C177CB}" destId="{5EEE5E41-74B0-4029-B59C-2B32023CC5CF}" srcOrd="1" destOrd="0" parTransId="{384825E4-00E1-4190-88F1-DDBEC979AECF}" sibTransId="{937C5B13-2262-449F-94AF-6EF3ECD85243}"/>
    <dgm:cxn modelId="{A58D2FB5-C158-4E48-BD99-BA6BDDC96589}" type="presOf" srcId="{1063F8AE-E1B4-4874-A04B-1AA97116D8AE}" destId="{DE5808DA-DB0C-464A-9220-C81963959710}" srcOrd="0" destOrd="0" presId="urn:microsoft.com/office/officeart/2005/8/layout/hList7"/>
    <dgm:cxn modelId="{7FDEA7BB-0D43-4C99-8775-4AE1E82E0DB8}" srcId="{FD120077-ECDF-42CD-9BC8-24B9A3C177CB}" destId="{1063F8AE-E1B4-4874-A04B-1AA97116D8AE}" srcOrd="0" destOrd="0" parTransId="{4DEC7CBD-2805-447B-8CB2-557F65E72465}" sibTransId="{2B2C9E59-999D-49E7-BD4E-14ABCC76C081}"/>
    <dgm:cxn modelId="{6BC386F2-4BE5-4951-BCB8-4D71CC9CF1B5}" type="presOf" srcId="{63851F05-3C97-4498-BB62-FA4EAFC5CA78}" destId="{F5B87987-788F-475C-9486-A16F853E86F1}" srcOrd="1" destOrd="0" presId="urn:microsoft.com/office/officeart/2005/8/layout/hList7"/>
    <dgm:cxn modelId="{C88262F6-8B09-4E8B-AF24-0FF3833738AC}" type="presParOf" srcId="{A169B543-175B-495B-A740-3CE0ED1792EB}" destId="{CE948DD1-B3B7-436F-BD59-9403FC6EA033}" srcOrd="0" destOrd="0" presId="urn:microsoft.com/office/officeart/2005/8/layout/hList7"/>
    <dgm:cxn modelId="{064CDA6D-B814-4768-9BEC-6F13F136034C}" type="presParOf" srcId="{A169B543-175B-495B-A740-3CE0ED1792EB}" destId="{E6E61E7A-700C-4389-9E41-3402B965FED9}" srcOrd="1" destOrd="0" presId="urn:microsoft.com/office/officeart/2005/8/layout/hList7"/>
    <dgm:cxn modelId="{D8D13824-D313-47B9-9BBD-B2212F8EE856}" type="presParOf" srcId="{E6E61E7A-700C-4389-9E41-3402B965FED9}" destId="{1A016B25-123F-4D5D-954A-3796ABC27DB9}" srcOrd="0" destOrd="0" presId="urn:microsoft.com/office/officeart/2005/8/layout/hList7"/>
    <dgm:cxn modelId="{89322F70-6D65-4DFB-BD32-6C776A5E725A}" type="presParOf" srcId="{1A016B25-123F-4D5D-954A-3796ABC27DB9}" destId="{DE5808DA-DB0C-464A-9220-C81963959710}" srcOrd="0" destOrd="0" presId="urn:microsoft.com/office/officeart/2005/8/layout/hList7"/>
    <dgm:cxn modelId="{AFD82B00-AC78-48F8-9ADE-A76B6E8EDCA9}" type="presParOf" srcId="{1A016B25-123F-4D5D-954A-3796ABC27DB9}" destId="{DAD0A146-E176-4BE3-A426-CA36EF781AA1}" srcOrd="1" destOrd="0" presId="urn:microsoft.com/office/officeart/2005/8/layout/hList7"/>
    <dgm:cxn modelId="{8484939C-DB8F-427F-AD49-F15BAEA6CBB0}" type="presParOf" srcId="{1A016B25-123F-4D5D-954A-3796ABC27DB9}" destId="{06CEB79B-BF1D-4A7B-A882-4BAE739925EB}" srcOrd="2" destOrd="0" presId="urn:microsoft.com/office/officeart/2005/8/layout/hList7"/>
    <dgm:cxn modelId="{A4201D41-268A-4745-98B2-096CE51806B8}" type="presParOf" srcId="{1A016B25-123F-4D5D-954A-3796ABC27DB9}" destId="{41AB52B1-3A3C-4279-A9C7-E1935C0374FC}" srcOrd="3" destOrd="0" presId="urn:microsoft.com/office/officeart/2005/8/layout/hList7"/>
    <dgm:cxn modelId="{541AF50B-DAC4-462D-A9F1-6DEB3D5C252C}" type="presParOf" srcId="{E6E61E7A-700C-4389-9E41-3402B965FED9}" destId="{78FDD59E-DEA9-46AA-B3F3-8B81A5EBF4C8}" srcOrd="1" destOrd="0" presId="urn:microsoft.com/office/officeart/2005/8/layout/hList7"/>
    <dgm:cxn modelId="{770B9FAC-9E7F-4A4A-9AB3-D8712CB984BA}" type="presParOf" srcId="{E6E61E7A-700C-4389-9E41-3402B965FED9}" destId="{979742DC-20F0-4B62-9152-77B9F4EDC0BC}" srcOrd="2" destOrd="0" presId="urn:microsoft.com/office/officeart/2005/8/layout/hList7"/>
    <dgm:cxn modelId="{50886D75-85E1-474C-A105-000FBA224DE4}" type="presParOf" srcId="{979742DC-20F0-4B62-9152-77B9F4EDC0BC}" destId="{16A97B47-6464-4EA8-BED7-A80FFBB98AFB}" srcOrd="0" destOrd="0" presId="urn:microsoft.com/office/officeart/2005/8/layout/hList7"/>
    <dgm:cxn modelId="{0F8EEE14-5C13-461A-9278-F3FCB226ECE0}" type="presParOf" srcId="{979742DC-20F0-4B62-9152-77B9F4EDC0BC}" destId="{EB2F7BD8-BCD6-420A-8B20-29F6A4AC1399}" srcOrd="1" destOrd="0" presId="urn:microsoft.com/office/officeart/2005/8/layout/hList7"/>
    <dgm:cxn modelId="{1B6694B8-8AFD-4655-8917-D6DE7F120659}" type="presParOf" srcId="{979742DC-20F0-4B62-9152-77B9F4EDC0BC}" destId="{88E97520-0170-4FB4-81E4-5290C5FFE368}" srcOrd="2" destOrd="0" presId="urn:microsoft.com/office/officeart/2005/8/layout/hList7"/>
    <dgm:cxn modelId="{6413C73F-313B-4BCC-9C71-6E16ABBFCE82}" type="presParOf" srcId="{979742DC-20F0-4B62-9152-77B9F4EDC0BC}" destId="{48F3F040-7CA6-4364-9C1D-C9D53568DEEA}" srcOrd="3" destOrd="0" presId="urn:microsoft.com/office/officeart/2005/8/layout/hList7"/>
    <dgm:cxn modelId="{983F3F9B-145A-4183-94E3-5844169CF55D}" type="presParOf" srcId="{E6E61E7A-700C-4389-9E41-3402B965FED9}" destId="{6D4DA4E7-ED54-4D46-BDF9-AC435469F0EE}" srcOrd="3" destOrd="0" presId="urn:microsoft.com/office/officeart/2005/8/layout/hList7"/>
    <dgm:cxn modelId="{20A2CBFD-04A7-45F4-8196-5F0CDBEC01A2}" type="presParOf" srcId="{E6E61E7A-700C-4389-9E41-3402B965FED9}" destId="{17C5F10F-16B8-4ECE-8B20-185B65E1626C}" srcOrd="4" destOrd="0" presId="urn:microsoft.com/office/officeart/2005/8/layout/hList7"/>
    <dgm:cxn modelId="{D9DDB503-7F01-4C59-B871-A3A60D84808D}" type="presParOf" srcId="{17C5F10F-16B8-4ECE-8B20-185B65E1626C}" destId="{CE6C922A-38E1-4F10-AFED-C5DFD8080D34}" srcOrd="0" destOrd="0" presId="urn:microsoft.com/office/officeart/2005/8/layout/hList7"/>
    <dgm:cxn modelId="{F389180D-E5BE-4FEE-B09C-A4D1AF5C6CF5}" type="presParOf" srcId="{17C5F10F-16B8-4ECE-8B20-185B65E1626C}" destId="{F5B87987-788F-475C-9486-A16F853E86F1}" srcOrd="1" destOrd="0" presId="urn:microsoft.com/office/officeart/2005/8/layout/hList7"/>
    <dgm:cxn modelId="{74B9D841-E6C3-4664-BDF6-2156568D3E83}" type="presParOf" srcId="{17C5F10F-16B8-4ECE-8B20-185B65E1626C}" destId="{D3E69FA9-FDCF-4AD0-A3EB-34A365D7581B}" srcOrd="2" destOrd="0" presId="urn:microsoft.com/office/officeart/2005/8/layout/hList7"/>
    <dgm:cxn modelId="{32357E72-A5E1-4F19-9CC9-E6AF7A8E9AD8}" type="presParOf" srcId="{17C5F10F-16B8-4ECE-8B20-185B65E1626C}" destId="{08A33A51-D64B-4FD0-936E-4335B9CDEDEB}"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5808DA-DB0C-464A-9220-C81963959710}">
      <dsp:nvSpPr>
        <dsp:cNvPr id="0" name=""/>
        <dsp:cNvSpPr/>
      </dsp:nvSpPr>
      <dsp:spPr>
        <a:xfrm>
          <a:off x="1614" y="0"/>
          <a:ext cx="2512127" cy="447105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ctr" anchorCtr="0">
          <a:noAutofit/>
        </a:bodyPr>
        <a:lstStyle/>
        <a:p>
          <a:pPr marL="0" lvl="0" indent="0" algn="ctr" defTabSz="1866900">
            <a:lnSpc>
              <a:spcPct val="90000"/>
            </a:lnSpc>
            <a:spcBef>
              <a:spcPct val="0"/>
            </a:spcBef>
            <a:spcAft>
              <a:spcPct val="35000"/>
            </a:spcAft>
            <a:buNone/>
          </a:pPr>
          <a:r>
            <a:rPr lang="de-DE" sz="4200" kern="1200" dirty="0"/>
            <a:t>Cloud</a:t>
          </a:r>
          <a:endParaRPr lang="en-US" sz="4200" kern="1200" dirty="0"/>
        </a:p>
      </dsp:txBody>
      <dsp:txXfrm>
        <a:off x="1614" y="1788420"/>
        <a:ext cx="2512127" cy="1788420"/>
      </dsp:txXfrm>
    </dsp:sp>
    <dsp:sp modelId="{41AB52B1-3A3C-4279-A9C7-E1935C0374FC}">
      <dsp:nvSpPr>
        <dsp:cNvPr id="0" name=""/>
        <dsp:cNvSpPr/>
      </dsp:nvSpPr>
      <dsp:spPr>
        <a:xfrm>
          <a:off x="513248" y="268263"/>
          <a:ext cx="1488860" cy="148886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A97B47-6464-4EA8-BED7-A80FFBB98AFB}">
      <dsp:nvSpPr>
        <dsp:cNvPr id="0" name=""/>
        <dsp:cNvSpPr/>
      </dsp:nvSpPr>
      <dsp:spPr>
        <a:xfrm>
          <a:off x="2589106" y="0"/>
          <a:ext cx="2512127" cy="447105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ctr" anchorCtr="0">
          <a:noAutofit/>
        </a:bodyPr>
        <a:lstStyle/>
        <a:p>
          <a:pPr marL="0" lvl="0" indent="0" algn="ctr" defTabSz="1866900">
            <a:lnSpc>
              <a:spcPct val="90000"/>
            </a:lnSpc>
            <a:spcBef>
              <a:spcPct val="0"/>
            </a:spcBef>
            <a:spcAft>
              <a:spcPct val="35000"/>
            </a:spcAft>
            <a:buNone/>
          </a:pPr>
          <a:r>
            <a:rPr lang="de-DE" sz="4200" kern="1200" dirty="0"/>
            <a:t>Desktop</a:t>
          </a:r>
          <a:endParaRPr lang="en-US" sz="4200" kern="1200" dirty="0"/>
        </a:p>
      </dsp:txBody>
      <dsp:txXfrm>
        <a:off x="2589106" y="1788420"/>
        <a:ext cx="2512127" cy="1788420"/>
      </dsp:txXfrm>
    </dsp:sp>
    <dsp:sp modelId="{48F3F040-7CA6-4364-9C1D-C9D53568DEEA}">
      <dsp:nvSpPr>
        <dsp:cNvPr id="0" name=""/>
        <dsp:cNvSpPr/>
      </dsp:nvSpPr>
      <dsp:spPr>
        <a:xfrm>
          <a:off x="3100739" y="268263"/>
          <a:ext cx="1488860" cy="148886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6C922A-38E1-4F10-AFED-C5DFD8080D34}">
      <dsp:nvSpPr>
        <dsp:cNvPr id="0" name=""/>
        <dsp:cNvSpPr/>
      </dsp:nvSpPr>
      <dsp:spPr>
        <a:xfrm>
          <a:off x="5176597" y="0"/>
          <a:ext cx="2512127" cy="447105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ctr" anchorCtr="0">
          <a:noAutofit/>
        </a:bodyPr>
        <a:lstStyle/>
        <a:p>
          <a:pPr marL="0" lvl="0" indent="0" algn="ctr" defTabSz="1866900">
            <a:lnSpc>
              <a:spcPct val="90000"/>
            </a:lnSpc>
            <a:spcBef>
              <a:spcPct val="0"/>
            </a:spcBef>
            <a:spcAft>
              <a:spcPct val="35000"/>
            </a:spcAft>
            <a:buNone/>
          </a:pPr>
          <a:r>
            <a:rPr lang="de-DE" sz="4200" kern="1200" dirty="0"/>
            <a:t>Business</a:t>
          </a:r>
          <a:endParaRPr lang="en-US" sz="4200" kern="1200" dirty="0"/>
        </a:p>
      </dsp:txBody>
      <dsp:txXfrm>
        <a:off x="5176597" y="1788420"/>
        <a:ext cx="2512127" cy="1788420"/>
      </dsp:txXfrm>
    </dsp:sp>
    <dsp:sp modelId="{08A33A51-D64B-4FD0-936E-4335B9CDEDEB}">
      <dsp:nvSpPr>
        <dsp:cNvPr id="0" name=""/>
        <dsp:cNvSpPr/>
      </dsp:nvSpPr>
      <dsp:spPr>
        <a:xfrm>
          <a:off x="5688231" y="268263"/>
          <a:ext cx="1488860" cy="148886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948DD1-B3B7-436F-BD59-9403FC6EA033}">
      <dsp:nvSpPr>
        <dsp:cNvPr id="0" name=""/>
        <dsp:cNvSpPr/>
      </dsp:nvSpPr>
      <dsp:spPr>
        <a:xfrm>
          <a:off x="307613" y="3576841"/>
          <a:ext cx="7075112" cy="670657"/>
        </a:xfrm>
        <a:prstGeom prst="leftRight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C44030-5363-4FB8-B8E1-5C9B629178C3}" type="datetimeFigureOut">
              <a:rPr lang="en-US" smtClean="0"/>
              <a:t>3/27/2023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6B504D-E400-40FD-B37E-6B5C3A55A19C}" type="slidenum">
              <a:rPr lang="en-US" smtClean="0"/>
              <a:t>‹#›</a:t>
            </a:fld>
            <a:endParaRPr lang="en-US"/>
          </a:p>
        </p:txBody>
      </p:sp>
    </p:spTree>
    <p:extLst>
      <p:ext uri="{BB962C8B-B14F-4D97-AF65-F5344CB8AC3E}">
        <p14:creationId xmlns:p14="http://schemas.microsoft.com/office/powerpoint/2010/main" val="2424916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r>
              <a:rPr lang="de-DE" dirty="0" err="1"/>
              <a:t>Planned</a:t>
            </a:r>
            <a:r>
              <a:rPr lang="de-DE" dirty="0"/>
              <a:t> </a:t>
            </a:r>
            <a:r>
              <a:rPr lang="de-DE" dirty="0" err="1"/>
              <a:t>duration</a:t>
            </a:r>
            <a:r>
              <a:rPr lang="de-DE" dirty="0"/>
              <a:t>: 0:03</a:t>
            </a:r>
          </a:p>
          <a:p>
            <a:endParaRPr lang="de-DE" dirty="0"/>
          </a:p>
          <a:p>
            <a:r>
              <a:rPr lang="en-US" dirty="0"/>
              <a:t>What is an Enterprise Low-Code Application Platform?</a:t>
            </a:r>
          </a:p>
          <a:p>
            <a:r>
              <a:rPr lang="en-US" dirty="0"/>
              <a:t>An Enterprise Low-Code Application Platform is an application platform that is used to rapidly develop and deploy custom applications by abstracting and minimizing or replacing the coding needed in development.</a:t>
            </a:r>
          </a:p>
          <a:p>
            <a:r>
              <a:rPr lang="en-US" dirty="0"/>
              <a:t>At a minimum, an LCAP must include: Low-code capabilities (such as a model-driven or graphical programming approach with scripting) to develop a complete application; Support for developing applications consisting of user interfaces, business logic, workflow and data services; Simplified application test, deployment and management.</a:t>
            </a:r>
          </a:p>
          <a:p>
            <a:endParaRPr lang="en-US" dirty="0"/>
          </a:p>
          <a:p>
            <a:r>
              <a:rPr lang="en-US" dirty="0"/>
              <a:t>https://www.gartner.com/reviews/market/enterprise-low-code-application-platform</a:t>
            </a:r>
          </a:p>
          <a:p>
            <a:endParaRPr lang="en-US" dirty="0"/>
          </a:p>
          <a:p>
            <a:endParaRPr lang="en-US" dirty="0"/>
          </a:p>
          <a:p>
            <a:r>
              <a:rPr lang="en-US" dirty="0"/>
              <a:t>In model-driven, low-code development, the model is a user-friendly veneer that encloses a pre-built application component (pieces of functionality). Each self-contained building block handles all the technical aspects of that component—from logic to user interface to the security and integration concerns—allowing them to operate together seamlessly. The result is a powerful drag-and-drop visual model of abstracted functionality that plays nicely with other components.</a:t>
            </a:r>
          </a:p>
          <a:p>
            <a:r>
              <a:rPr lang="de-DE" dirty="0"/>
              <a:t>https://www.mendix.com/model-driven-development/</a:t>
            </a:r>
          </a:p>
        </p:txBody>
      </p:sp>
      <p:sp>
        <p:nvSpPr>
          <p:cNvPr id="4" name="Slide Number Placeholder 3"/>
          <p:cNvSpPr>
            <a:spLocks noGrp="1"/>
          </p:cNvSpPr>
          <p:nvPr>
            <p:ph type="sldNum" sz="quarter" idx="5"/>
          </p:nvPr>
        </p:nvSpPr>
        <p:spPr/>
        <p:txBody>
          <a:bodyPr/>
          <a:lstStyle/>
          <a:p>
            <a:fld id="{4B753AD6-CEF2-4FD5-AABC-FCC5FC528AD2}" type="slidenum">
              <a:rPr lang="de-DE" smtClean="0"/>
              <a:t>2</a:t>
            </a:fld>
            <a:endParaRPr lang="de-DE"/>
          </a:p>
        </p:txBody>
      </p:sp>
    </p:spTree>
    <p:extLst>
      <p:ext uri="{BB962C8B-B14F-4D97-AF65-F5344CB8AC3E}">
        <p14:creationId xmlns:p14="http://schemas.microsoft.com/office/powerpoint/2010/main" val="2133058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Planned</a:t>
            </a:r>
            <a:r>
              <a:rPr lang="de-DE" dirty="0"/>
              <a:t> </a:t>
            </a:r>
            <a:r>
              <a:rPr lang="de-DE" dirty="0" err="1"/>
              <a:t>duration</a:t>
            </a:r>
            <a:r>
              <a:rPr lang="de-DE" dirty="0"/>
              <a:t>: 0:01</a:t>
            </a:r>
            <a:br>
              <a:rPr lang="de-DE" dirty="0"/>
            </a:br>
            <a:br>
              <a:rPr lang="de-DE" dirty="0"/>
            </a:br>
            <a:r>
              <a:rPr lang="de-DE" dirty="0"/>
              <a:t>„</a:t>
            </a:r>
            <a:r>
              <a:rPr lang="de-DE" dirty="0" err="1"/>
              <a:t>Execution</a:t>
            </a:r>
            <a:r>
              <a:rPr lang="de-DE" dirty="0"/>
              <a:t>“ </a:t>
            </a:r>
            <a:r>
              <a:rPr lang="de-DE" dirty="0" err="1"/>
              <a:t>is</a:t>
            </a:r>
            <a:r>
              <a:rPr lang="de-DE" dirty="0"/>
              <a:t> </a:t>
            </a:r>
            <a:r>
              <a:rPr lang="de-DE" dirty="0" err="1"/>
              <a:t>defined</a:t>
            </a:r>
            <a:r>
              <a:rPr lang="de-DE" dirty="0"/>
              <a:t> </a:t>
            </a:r>
            <a:r>
              <a:rPr lang="de-DE" dirty="0" err="1"/>
              <a:t>as</a:t>
            </a:r>
            <a:r>
              <a:rPr lang="de-DE" dirty="0"/>
              <a:t> „</a:t>
            </a:r>
            <a:r>
              <a:rPr lang="de-DE" dirty="0" err="1"/>
              <a:t>about</a:t>
            </a:r>
            <a:r>
              <a:rPr lang="de-DE" dirty="0"/>
              <a:t> ‚</a:t>
            </a:r>
            <a:r>
              <a:rPr lang="de-DE" dirty="0" err="1"/>
              <a:t>doing</a:t>
            </a:r>
            <a:r>
              <a:rPr lang="de-DE" dirty="0"/>
              <a:t>‘, </a:t>
            </a:r>
            <a:r>
              <a:rPr lang="de-DE" dirty="0" err="1"/>
              <a:t>actually</a:t>
            </a:r>
            <a:r>
              <a:rPr lang="de-DE" dirty="0"/>
              <a:t> </a:t>
            </a:r>
            <a:r>
              <a:rPr lang="de-DE" dirty="0" err="1"/>
              <a:t>accomplishing</a:t>
            </a:r>
            <a:r>
              <a:rPr lang="de-DE" dirty="0"/>
              <a:t> </a:t>
            </a:r>
            <a:r>
              <a:rPr lang="de-DE" dirty="0" err="1"/>
              <a:t>step-by-step</a:t>
            </a:r>
            <a:r>
              <a:rPr lang="de-DE" dirty="0"/>
              <a:t> </a:t>
            </a:r>
            <a:r>
              <a:rPr lang="de-DE" dirty="0" err="1"/>
              <a:t>process</a:t>
            </a:r>
            <a:r>
              <a:rPr lang="de-DE" dirty="0"/>
              <a:t> </a:t>
            </a:r>
            <a:r>
              <a:rPr lang="de-DE" dirty="0" err="1"/>
              <a:t>tasks</a:t>
            </a:r>
            <a:r>
              <a:rPr lang="de-DE" dirty="0"/>
              <a:t> in digital </a:t>
            </a:r>
            <a:r>
              <a:rPr lang="de-DE" dirty="0" err="1"/>
              <a:t>environments</a:t>
            </a:r>
            <a:r>
              <a:rPr lang="de-DE" dirty="0"/>
              <a:t> (e.g., on </a:t>
            </a:r>
            <a:r>
              <a:rPr lang="de-DE" dirty="0" err="1"/>
              <a:t>computes</a:t>
            </a:r>
            <a:r>
              <a:rPr lang="de-DE" dirty="0"/>
              <a:t> </a:t>
            </a:r>
            <a:r>
              <a:rPr lang="de-DE" dirty="0" err="1"/>
              <a:t>or</a:t>
            </a:r>
            <a:r>
              <a:rPr lang="de-DE" dirty="0"/>
              <a:t> </a:t>
            </a:r>
            <a:r>
              <a:rPr lang="de-DE" dirty="0" err="1"/>
              <a:t>servers</a:t>
            </a:r>
            <a:r>
              <a:rPr lang="de-DE" dirty="0"/>
              <a:t>). Such </a:t>
            </a:r>
            <a:r>
              <a:rPr lang="de-DE" dirty="0" err="1"/>
              <a:t>activities</a:t>
            </a:r>
            <a:r>
              <a:rPr lang="de-DE" dirty="0"/>
              <a:t> </a:t>
            </a:r>
            <a:r>
              <a:rPr lang="de-DE" dirty="0" err="1"/>
              <a:t>include</a:t>
            </a:r>
            <a:r>
              <a:rPr lang="de-DE" dirty="0"/>
              <a:t> </a:t>
            </a:r>
            <a:r>
              <a:rPr lang="de-DE" dirty="0" err="1"/>
              <a:t>typing</a:t>
            </a:r>
            <a:r>
              <a:rPr lang="de-DE" dirty="0"/>
              <a:t> </a:t>
            </a:r>
            <a:r>
              <a:rPr lang="de-DE" dirty="0" err="1"/>
              <a:t>text</a:t>
            </a:r>
            <a:r>
              <a:rPr lang="de-DE" dirty="0"/>
              <a:t>, </a:t>
            </a:r>
            <a:r>
              <a:rPr lang="de-DE" dirty="0" err="1"/>
              <a:t>clicking</a:t>
            </a:r>
            <a:r>
              <a:rPr lang="de-DE" dirty="0"/>
              <a:t> on </a:t>
            </a:r>
            <a:r>
              <a:rPr lang="de-DE" dirty="0" err="1"/>
              <a:t>buttons</a:t>
            </a:r>
            <a:r>
              <a:rPr lang="de-DE" dirty="0"/>
              <a:t>, </a:t>
            </a:r>
            <a:r>
              <a:rPr lang="de-DE" dirty="0" err="1"/>
              <a:t>routing</a:t>
            </a:r>
            <a:r>
              <a:rPr lang="de-DE" dirty="0"/>
              <a:t> </a:t>
            </a:r>
            <a:r>
              <a:rPr lang="de-DE" dirty="0" err="1"/>
              <a:t>information</a:t>
            </a:r>
            <a:r>
              <a:rPr lang="de-DE" dirty="0"/>
              <a:t>, </a:t>
            </a:r>
            <a:r>
              <a:rPr lang="de-DE" dirty="0" err="1"/>
              <a:t>filling</a:t>
            </a:r>
            <a:r>
              <a:rPr lang="de-DE" dirty="0"/>
              <a:t> in </a:t>
            </a:r>
            <a:r>
              <a:rPr lang="de-DE" dirty="0" err="1"/>
              <a:t>forms</a:t>
            </a:r>
            <a:r>
              <a:rPr lang="de-DE" dirty="0"/>
              <a:t>, and </a:t>
            </a:r>
            <a:r>
              <a:rPr lang="de-DE" dirty="0" err="1"/>
              <a:t>authenticating</a:t>
            </a:r>
            <a:r>
              <a:rPr lang="de-DE" dirty="0"/>
              <a:t> </a:t>
            </a:r>
            <a:r>
              <a:rPr lang="de-DE" dirty="0" err="1"/>
              <a:t>users</a:t>
            </a:r>
            <a:r>
              <a:rPr lang="de-DE" dirty="0"/>
              <a:t>.“</a:t>
            </a:r>
          </a:p>
          <a:p>
            <a:endParaRPr lang="de-DE" dirty="0"/>
          </a:p>
          <a:p>
            <a:r>
              <a:rPr lang="de-DE" dirty="0"/>
              <a:t>„The </a:t>
            </a:r>
            <a:r>
              <a:rPr lang="de-DE" dirty="0" err="1"/>
              <a:t>three</a:t>
            </a:r>
            <a:r>
              <a:rPr lang="de-DE" dirty="0"/>
              <a:t> </a:t>
            </a:r>
            <a:r>
              <a:rPr lang="de-DE" dirty="0" err="1"/>
              <a:t>key</a:t>
            </a:r>
            <a:r>
              <a:rPr lang="de-DE" dirty="0"/>
              <a:t> </a:t>
            </a:r>
            <a:r>
              <a:rPr lang="de-DE" dirty="0" err="1"/>
              <a:t>technologies</a:t>
            </a:r>
            <a:r>
              <a:rPr lang="de-DE" dirty="0"/>
              <a:t> </a:t>
            </a:r>
            <a:r>
              <a:rPr lang="de-DE" dirty="0" err="1"/>
              <a:t>supporting</a:t>
            </a:r>
            <a:r>
              <a:rPr lang="de-DE" dirty="0"/>
              <a:t> </a:t>
            </a:r>
            <a:r>
              <a:rPr lang="de-DE" dirty="0" err="1"/>
              <a:t>this</a:t>
            </a:r>
            <a:r>
              <a:rPr lang="de-DE" dirty="0"/>
              <a:t> </a:t>
            </a:r>
            <a:r>
              <a:rPr lang="de-DE" dirty="0" err="1"/>
              <a:t>capability</a:t>
            </a:r>
            <a:r>
              <a:rPr lang="de-DE" dirty="0"/>
              <a:t> </a:t>
            </a:r>
            <a:r>
              <a:rPr lang="de-DE" dirty="0" err="1"/>
              <a:t>include</a:t>
            </a:r>
            <a:r>
              <a:rPr lang="de-DE" dirty="0"/>
              <a:t> smart </a:t>
            </a:r>
            <a:r>
              <a:rPr lang="de-DE" dirty="0" err="1"/>
              <a:t>workflow</a:t>
            </a:r>
            <a:r>
              <a:rPr lang="de-DE" dirty="0"/>
              <a:t>, </a:t>
            </a:r>
            <a:r>
              <a:rPr lang="de-DE" dirty="0" err="1"/>
              <a:t>low</a:t>
            </a:r>
            <a:r>
              <a:rPr lang="de-DE" dirty="0"/>
              <a:t>-code </a:t>
            </a:r>
            <a:r>
              <a:rPr lang="de-DE" dirty="0" err="1"/>
              <a:t>platforms</a:t>
            </a:r>
            <a:r>
              <a:rPr lang="de-DE" dirty="0"/>
              <a:t>, and </a:t>
            </a:r>
            <a:r>
              <a:rPr lang="de-DE" dirty="0" err="1"/>
              <a:t>robotic</a:t>
            </a:r>
            <a:r>
              <a:rPr lang="de-DE" dirty="0"/>
              <a:t> </a:t>
            </a:r>
            <a:r>
              <a:rPr lang="de-DE" dirty="0" err="1"/>
              <a:t>proces</a:t>
            </a:r>
            <a:r>
              <a:rPr lang="de-DE" dirty="0"/>
              <a:t> </a:t>
            </a:r>
            <a:r>
              <a:rPr lang="de-DE" dirty="0" err="1"/>
              <a:t>automation</a:t>
            </a:r>
            <a:r>
              <a:rPr lang="de-DE" dirty="0"/>
              <a:t> (RPA).“</a:t>
            </a:r>
            <a:br>
              <a:rPr lang="de-DE" dirty="0"/>
            </a:br>
            <a:br>
              <a:rPr lang="de-DE" dirty="0"/>
            </a:br>
            <a:r>
              <a:rPr lang="de-DE" dirty="0"/>
              <a:t>„These </a:t>
            </a:r>
            <a:r>
              <a:rPr lang="de-DE" dirty="0" err="1"/>
              <a:t>technologies</a:t>
            </a:r>
            <a:r>
              <a:rPr lang="de-DE" dirty="0"/>
              <a:t> </a:t>
            </a:r>
            <a:r>
              <a:rPr lang="de-DE" dirty="0" err="1"/>
              <a:t>can</a:t>
            </a:r>
            <a:r>
              <a:rPr lang="de-DE" dirty="0"/>
              <a:t> </a:t>
            </a:r>
            <a:r>
              <a:rPr lang="de-DE" dirty="0" err="1"/>
              <a:t>be</a:t>
            </a:r>
            <a:r>
              <a:rPr lang="de-DE" dirty="0"/>
              <a:t> </a:t>
            </a:r>
            <a:r>
              <a:rPr lang="de-DE" dirty="0" err="1"/>
              <a:t>used</a:t>
            </a:r>
            <a:r>
              <a:rPr lang="de-DE" dirty="0"/>
              <a:t> </a:t>
            </a:r>
            <a:r>
              <a:rPr lang="de-DE" dirty="0" err="1"/>
              <a:t>interchageably</a:t>
            </a:r>
            <a:r>
              <a:rPr lang="de-DE" dirty="0"/>
              <a:t>. The </a:t>
            </a:r>
            <a:r>
              <a:rPr lang="de-DE" dirty="0" err="1"/>
              <a:t>leading</a:t>
            </a:r>
            <a:r>
              <a:rPr lang="de-DE" dirty="0"/>
              <a:t> </a:t>
            </a:r>
            <a:r>
              <a:rPr lang="de-DE" dirty="0" err="1"/>
              <a:t>practice</a:t>
            </a:r>
            <a:r>
              <a:rPr lang="de-DE" dirty="0"/>
              <a:t> </a:t>
            </a:r>
            <a:r>
              <a:rPr lang="de-DE" dirty="0" err="1"/>
              <a:t>is</a:t>
            </a:r>
            <a:r>
              <a:rPr lang="de-DE" dirty="0"/>
              <a:t> </a:t>
            </a:r>
            <a:r>
              <a:rPr lang="de-DE" dirty="0" err="1"/>
              <a:t>to</a:t>
            </a:r>
            <a:r>
              <a:rPr lang="de-DE" dirty="0"/>
              <a:t> </a:t>
            </a:r>
            <a:r>
              <a:rPr lang="de-DE" dirty="0" err="1"/>
              <a:t>use</a:t>
            </a:r>
            <a:r>
              <a:rPr lang="de-DE" dirty="0"/>
              <a:t> smart </a:t>
            </a:r>
            <a:r>
              <a:rPr lang="de-DE" dirty="0" err="1"/>
              <a:t>workflow</a:t>
            </a:r>
            <a:r>
              <a:rPr lang="de-DE" dirty="0"/>
              <a:t> and </a:t>
            </a:r>
            <a:r>
              <a:rPr lang="de-DE" dirty="0" err="1"/>
              <a:t>low</a:t>
            </a:r>
            <a:r>
              <a:rPr lang="de-DE" dirty="0"/>
              <a:t>-code </a:t>
            </a:r>
            <a:r>
              <a:rPr lang="de-DE" dirty="0" err="1"/>
              <a:t>platforms</a:t>
            </a:r>
            <a:r>
              <a:rPr lang="de-DE" dirty="0"/>
              <a:t> </a:t>
            </a:r>
            <a:r>
              <a:rPr lang="de-DE" dirty="0" err="1"/>
              <a:t>as</a:t>
            </a:r>
            <a:r>
              <a:rPr lang="de-DE" dirty="0"/>
              <a:t> a </a:t>
            </a:r>
            <a:r>
              <a:rPr lang="de-DE" dirty="0" err="1"/>
              <a:t>foundation</a:t>
            </a:r>
            <a:r>
              <a:rPr lang="de-DE" dirty="0"/>
              <a:t> </a:t>
            </a:r>
            <a:r>
              <a:rPr lang="de-DE" dirty="0" err="1"/>
              <a:t>of</a:t>
            </a:r>
            <a:r>
              <a:rPr lang="de-DE" dirty="0"/>
              <a:t> </a:t>
            </a:r>
            <a:r>
              <a:rPr lang="de-DE" dirty="0" err="1"/>
              <a:t>the</a:t>
            </a:r>
            <a:r>
              <a:rPr lang="de-DE" dirty="0"/>
              <a:t> </a:t>
            </a:r>
            <a:r>
              <a:rPr lang="de-DE" dirty="0" err="1"/>
              <a:t>overall</a:t>
            </a:r>
            <a:r>
              <a:rPr lang="de-DE" dirty="0"/>
              <a:t> </a:t>
            </a:r>
            <a:r>
              <a:rPr lang="de-DE" dirty="0" err="1"/>
              <a:t>automation</a:t>
            </a:r>
            <a:r>
              <a:rPr lang="de-DE" dirty="0"/>
              <a:t> </a:t>
            </a:r>
            <a:r>
              <a:rPr lang="de-DE" dirty="0" err="1"/>
              <a:t>platform</a:t>
            </a:r>
            <a:r>
              <a:rPr lang="de-DE" dirty="0"/>
              <a:t>. RPA </a:t>
            </a:r>
            <a:r>
              <a:rPr lang="de-DE" dirty="0" err="1"/>
              <a:t>is</a:t>
            </a:r>
            <a:r>
              <a:rPr lang="de-DE" dirty="0"/>
              <a:t> </a:t>
            </a:r>
            <a:r>
              <a:rPr lang="de-DE" dirty="0" err="1"/>
              <a:t>needed</a:t>
            </a:r>
            <a:r>
              <a:rPr lang="de-DE" dirty="0"/>
              <a:t> </a:t>
            </a:r>
            <a:r>
              <a:rPr lang="de-DE" dirty="0" err="1"/>
              <a:t>when</a:t>
            </a:r>
            <a:r>
              <a:rPr lang="de-DE" dirty="0"/>
              <a:t> IA </a:t>
            </a:r>
            <a:r>
              <a:rPr lang="de-DE" dirty="0" err="1"/>
              <a:t>needs</a:t>
            </a:r>
            <a:r>
              <a:rPr lang="de-DE" dirty="0"/>
              <a:t> </a:t>
            </a:r>
            <a:r>
              <a:rPr lang="de-DE" dirty="0" err="1"/>
              <a:t>to</a:t>
            </a:r>
            <a:r>
              <a:rPr lang="de-DE" dirty="0"/>
              <a:t> </a:t>
            </a:r>
            <a:r>
              <a:rPr lang="de-DE" dirty="0" err="1"/>
              <a:t>be</a:t>
            </a:r>
            <a:r>
              <a:rPr lang="de-DE" dirty="0"/>
              <a:t> </a:t>
            </a:r>
            <a:r>
              <a:rPr lang="de-DE" dirty="0" err="1"/>
              <a:t>integrated</a:t>
            </a:r>
            <a:r>
              <a:rPr lang="de-DE" dirty="0"/>
              <a:t> </a:t>
            </a:r>
            <a:r>
              <a:rPr lang="de-DE" dirty="0" err="1"/>
              <a:t>with</a:t>
            </a:r>
            <a:r>
              <a:rPr lang="de-DE" dirty="0"/>
              <a:t> </a:t>
            </a:r>
            <a:r>
              <a:rPr lang="de-DE" dirty="0" err="1"/>
              <a:t>legacy</a:t>
            </a:r>
            <a:r>
              <a:rPr lang="de-DE" dirty="0"/>
              <a:t> </a:t>
            </a:r>
            <a:r>
              <a:rPr lang="de-DE" dirty="0" err="1"/>
              <a:t>systems</a:t>
            </a:r>
            <a:r>
              <a:rPr lang="de-DE" dirty="0"/>
              <a:t> </a:t>
            </a:r>
            <a:r>
              <a:rPr lang="de-DE" dirty="0" err="1"/>
              <a:t>or</a:t>
            </a:r>
            <a:r>
              <a:rPr lang="de-DE" dirty="0"/>
              <a:t> </a:t>
            </a:r>
            <a:r>
              <a:rPr lang="de-DE" dirty="0" err="1"/>
              <a:t>automation</a:t>
            </a:r>
            <a:r>
              <a:rPr lang="de-DE" dirty="0"/>
              <a:t> </a:t>
            </a:r>
            <a:r>
              <a:rPr lang="de-DE" dirty="0" err="1"/>
              <a:t>of</a:t>
            </a:r>
            <a:r>
              <a:rPr lang="de-DE" dirty="0"/>
              <a:t> </a:t>
            </a:r>
            <a:r>
              <a:rPr lang="de-DE" dirty="0" err="1"/>
              <a:t>bespoke</a:t>
            </a:r>
            <a:r>
              <a:rPr lang="de-DE" dirty="0"/>
              <a:t> </a:t>
            </a:r>
            <a:r>
              <a:rPr lang="de-DE" dirty="0" err="1"/>
              <a:t>processes</a:t>
            </a:r>
            <a:r>
              <a:rPr lang="de-DE" dirty="0"/>
              <a:t>.“</a:t>
            </a:r>
            <a:br>
              <a:rPr lang="de-DE" dirty="0"/>
            </a:br>
            <a:endParaRPr lang="de-DE" dirty="0"/>
          </a:p>
        </p:txBody>
      </p:sp>
      <p:sp>
        <p:nvSpPr>
          <p:cNvPr id="4" name="Slide Number Placeholder 3"/>
          <p:cNvSpPr>
            <a:spLocks noGrp="1"/>
          </p:cNvSpPr>
          <p:nvPr>
            <p:ph type="sldNum" sz="quarter" idx="5"/>
          </p:nvPr>
        </p:nvSpPr>
        <p:spPr/>
        <p:txBody>
          <a:bodyPr/>
          <a:lstStyle/>
          <a:p>
            <a:fld id="{4B753AD6-CEF2-4FD5-AABC-FCC5FC528AD2}" type="slidenum">
              <a:rPr lang="de-DE" smtClean="0"/>
              <a:t>3</a:t>
            </a:fld>
            <a:endParaRPr lang="de-DE"/>
          </a:p>
        </p:txBody>
      </p:sp>
    </p:spTree>
    <p:extLst>
      <p:ext uri="{BB962C8B-B14F-4D97-AF65-F5344CB8AC3E}">
        <p14:creationId xmlns:p14="http://schemas.microsoft.com/office/powerpoint/2010/main" val="118304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Planned</a:t>
            </a:r>
            <a:r>
              <a:rPr lang="de-DE" dirty="0"/>
              <a:t> </a:t>
            </a:r>
            <a:r>
              <a:rPr lang="de-DE" dirty="0" err="1"/>
              <a:t>duration</a:t>
            </a:r>
            <a:r>
              <a:rPr lang="de-DE" dirty="0"/>
              <a:t>: 0:01</a:t>
            </a:r>
          </a:p>
          <a:p>
            <a:endParaRPr lang="de-DE" dirty="0"/>
          </a:p>
          <a:p>
            <a:r>
              <a:rPr lang="de-DE" dirty="0"/>
              <a:t>The </a:t>
            </a:r>
            <a:r>
              <a:rPr lang="de-DE" dirty="0" err="1"/>
              <a:t>importance</a:t>
            </a:r>
            <a:r>
              <a:rPr lang="de-DE" dirty="0"/>
              <a:t> </a:t>
            </a:r>
            <a:r>
              <a:rPr lang="de-DE" dirty="0" err="1"/>
              <a:t>of</a:t>
            </a:r>
            <a:r>
              <a:rPr lang="de-DE" dirty="0"/>
              <a:t> BU-</a:t>
            </a:r>
            <a:r>
              <a:rPr lang="de-DE" dirty="0" err="1"/>
              <a:t>specific</a:t>
            </a:r>
            <a:r>
              <a:rPr lang="de-DE" dirty="0"/>
              <a:t> </a:t>
            </a:r>
            <a:r>
              <a:rPr lang="de-DE" dirty="0" err="1"/>
              <a:t>policies</a:t>
            </a:r>
            <a:endParaRPr lang="de-DE" dirty="0"/>
          </a:p>
          <a:p>
            <a:endParaRPr lang="de-DE" dirty="0"/>
          </a:p>
          <a:p>
            <a:r>
              <a:rPr lang="en-US" sz="1200" dirty="0"/>
              <a:t>DLP Polices is based on adding services / connectors to one out of three groups:</a:t>
            </a:r>
          </a:p>
          <a:p>
            <a:pPr marL="171450" indent="-171450">
              <a:buFont typeface="Arial" panose="020B0604020202020204" pitchFamily="34" charset="0"/>
              <a:buChar char="•"/>
            </a:pPr>
            <a:r>
              <a:rPr lang="en-US" sz="1200" dirty="0"/>
              <a:t>Business</a:t>
            </a:r>
          </a:p>
          <a:p>
            <a:pPr marL="171450" indent="-171450">
              <a:buFont typeface="Arial" panose="020B0604020202020204" pitchFamily="34" charset="0"/>
              <a:buChar char="•"/>
            </a:pPr>
            <a:r>
              <a:rPr lang="en-US" sz="1200" dirty="0"/>
              <a:t>Non-business</a:t>
            </a:r>
          </a:p>
          <a:p>
            <a:pPr marL="171450" indent="-171450">
              <a:buFont typeface="Arial" panose="020B0604020202020204" pitchFamily="34" charset="0"/>
              <a:buChar char="•"/>
            </a:pPr>
            <a:r>
              <a:rPr lang="en-US" sz="1200" dirty="0"/>
              <a:t>Blocked</a:t>
            </a:r>
          </a:p>
          <a:p>
            <a:pPr marL="171450" indent="-171450">
              <a:buFont typeface="Arial" panose="020B0604020202020204" pitchFamily="34" charset="0"/>
              <a:buChar char="•"/>
            </a:pPr>
            <a:endParaRPr lang="en-US" sz="1200" dirty="0"/>
          </a:p>
          <a:p>
            <a:r>
              <a:rPr lang="en-US" sz="1200" dirty="0"/>
              <a:t>If connector is in Business group, application and automatization can use ALL connectors from Business group ONLY. In such application or automatization where at least one connector is added from Business group the Non-business connectors cannot be used.</a:t>
            </a:r>
          </a:p>
          <a:p>
            <a:endParaRPr lang="en-US" sz="1200" dirty="0"/>
          </a:p>
          <a:p>
            <a:r>
              <a:rPr lang="en-US" sz="1200" dirty="0"/>
              <a:t>And vice versa if Non-business group connector is in use, then Business group connectors cannot be used.</a:t>
            </a:r>
          </a:p>
          <a:p>
            <a:endParaRPr lang="en-US" sz="1200" dirty="0"/>
          </a:p>
          <a:p>
            <a:r>
              <a:rPr lang="en-US" sz="1200" dirty="0"/>
              <a:t>Such setup is helping to prevent unwanted use of connectors.</a:t>
            </a:r>
          </a:p>
          <a:p>
            <a:endParaRPr lang="de-DE" dirty="0"/>
          </a:p>
          <a:p>
            <a:endParaRPr lang="de-DE" dirty="0"/>
          </a:p>
        </p:txBody>
      </p:sp>
      <p:sp>
        <p:nvSpPr>
          <p:cNvPr id="4" name="Slide Number Placeholder 3"/>
          <p:cNvSpPr>
            <a:spLocks noGrp="1"/>
          </p:cNvSpPr>
          <p:nvPr>
            <p:ph type="sldNum" sz="quarter" idx="5"/>
          </p:nvPr>
        </p:nvSpPr>
        <p:spPr/>
        <p:txBody>
          <a:bodyPr/>
          <a:lstStyle/>
          <a:p>
            <a:fld id="{4B753AD6-CEF2-4FD5-AABC-FCC5FC528AD2}" type="slidenum">
              <a:rPr lang="de-DE" smtClean="0"/>
              <a:t>6</a:t>
            </a:fld>
            <a:endParaRPr lang="de-DE"/>
          </a:p>
        </p:txBody>
      </p:sp>
    </p:spTree>
    <p:extLst>
      <p:ext uri="{BB962C8B-B14F-4D97-AF65-F5344CB8AC3E}">
        <p14:creationId xmlns:p14="http://schemas.microsoft.com/office/powerpoint/2010/main" val="3685443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Planned duration: 2min</a:t>
            </a:r>
          </a:p>
          <a:p>
            <a:endParaRPr lang="en-US" dirty="0"/>
          </a:p>
          <a:p>
            <a:r>
              <a:rPr lang="en-US" dirty="0"/>
              <a:t>With Cloud Flows, you can automate tasks like sending emails, creating tasks, and updating data in response to triggers or events, such as when a new record is created in a database or when an email is received. You can also connect to a variety of cloud-based services, including Microsoft Dynamics 365, SharePoint, OneDrive, and Microsoft Teams.</a:t>
            </a:r>
          </a:p>
          <a:p>
            <a:endParaRPr lang="en-US" dirty="0"/>
          </a:p>
          <a:p>
            <a:r>
              <a:rPr lang="en-US" dirty="0"/>
              <a:t>Cloud Flows use a visual interface that enables users to create workflows without having to write any code. This makes them accessible to a wide range of users, from business analysts to IT professionals. You can also use advanced options like conditional logic, loops, and branching to create more complex workflows.</a:t>
            </a:r>
            <a:endParaRPr lang="de-DE" dirty="0"/>
          </a:p>
        </p:txBody>
      </p:sp>
      <p:sp>
        <p:nvSpPr>
          <p:cNvPr id="4" name="Slide Number Placeholder 3"/>
          <p:cNvSpPr>
            <a:spLocks noGrp="1"/>
          </p:cNvSpPr>
          <p:nvPr>
            <p:ph type="sldNum" sz="quarter" idx="5"/>
          </p:nvPr>
        </p:nvSpPr>
        <p:spPr/>
        <p:txBody>
          <a:bodyPr/>
          <a:lstStyle/>
          <a:p>
            <a:fld id="{4B753AD6-CEF2-4FD5-AABC-FCC5FC528AD2}" type="slidenum">
              <a:rPr lang="de-DE" smtClean="0"/>
              <a:t>8</a:t>
            </a:fld>
            <a:endParaRPr lang="de-DE"/>
          </a:p>
        </p:txBody>
      </p:sp>
    </p:spTree>
    <p:extLst>
      <p:ext uri="{BB962C8B-B14F-4D97-AF65-F5344CB8AC3E}">
        <p14:creationId xmlns:p14="http://schemas.microsoft.com/office/powerpoint/2010/main" val="590291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Planned duration: 2min</a:t>
            </a:r>
          </a:p>
          <a:p>
            <a:pPr algn="l"/>
            <a:endParaRPr lang="en-US" b="0" i="0" dirty="0">
              <a:solidFill>
                <a:srgbClr val="374151"/>
              </a:solidFill>
              <a:effectLst/>
              <a:latin typeface="Söhne"/>
            </a:endParaRPr>
          </a:p>
          <a:p>
            <a:pPr algn="l">
              <a:buFont typeface="+mj-lt"/>
              <a:buAutoNum type="arabicPeriod"/>
            </a:pPr>
            <a:r>
              <a:rPr lang="en-US" b="0" i="0" dirty="0">
                <a:solidFill>
                  <a:srgbClr val="374151"/>
                </a:solidFill>
                <a:effectLst/>
                <a:latin typeface="Söhne"/>
              </a:rPr>
              <a:t>Triggers: The Power Platform offers a variety of triggers that can be used to initiate cloud flows or canvas app workflows. These include scheduled triggers, manual triggers, and event-based triggers. Event-based triggers can be based on data changes in Microsoft 365, Dynamics 365, or other systems, as well as on custom events generated by third-party systems.</a:t>
            </a:r>
          </a:p>
          <a:p>
            <a:pPr algn="l">
              <a:buFont typeface="+mj-lt"/>
              <a:buAutoNum type="arabicPeriod"/>
            </a:pPr>
            <a:r>
              <a:rPr lang="en-US" b="0" i="0" dirty="0">
                <a:solidFill>
                  <a:srgbClr val="374151"/>
                </a:solidFill>
                <a:effectLst/>
                <a:latin typeface="Söhne"/>
              </a:rPr>
              <a:t>Active Directory Integration: The Power Platform offers deep integration with Active Directory, allowing you to easily manage access to your apps and flows. You can use Active Directory groups to assign permissions and roles to users, and you can also use Active Directory to authenticate users and enforce security policies.</a:t>
            </a:r>
          </a:p>
          <a:p>
            <a:pPr algn="l">
              <a:buFont typeface="+mj-lt"/>
              <a:buAutoNum type="arabicPeriod"/>
            </a:pPr>
            <a:r>
              <a:rPr lang="en-US" b="0" i="0" dirty="0">
                <a:solidFill>
                  <a:srgbClr val="374151"/>
                </a:solidFill>
                <a:effectLst/>
                <a:latin typeface="Söhne"/>
              </a:rPr>
              <a:t>Transaction Frequency: The Power Platform can handle a wide range of transaction frequencies, depending on your needs. For example, you can configure cloud flows to run on a schedule, such as once per day or every hour, or you can configure them to run in real-time based on data changes or other events.</a:t>
            </a:r>
          </a:p>
          <a:p>
            <a:pPr algn="l">
              <a:buFont typeface="+mj-lt"/>
              <a:buAutoNum type="arabicPeriod"/>
            </a:pPr>
            <a:r>
              <a:rPr lang="en-US" b="0" i="0" dirty="0">
                <a:solidFill>
                  <a:srgbClr val="374151"/>
                </a:solidFill>
                <a:effectLst/>
                <a:latin typeface="Söhne"/>
              </a:rPr>
              <a:t>Approvals: The Power Platform offers a built-in approvals system that can be used to manage approval processes for a variety of use cases. You can configure approval workflows to require one or more approvers, and you can also set up automatic reminders and escalations to ensure that approvals are completed in a timely manner.</a:t>
            </a:r>
          </a:p>
          <a:p>
            <a:endParaRPr lang="de-DE" dirty="0"/>
          </a:p>
        </p:txBody>
      </p:sp>
      <p:sp>
        <p:nvSpPr>
          <p:cNvPr id="4" name="Slide Number Placeholder 3"/>
          <p:cNvSpPr>
            <a:spLocks noGrp="1"/>
          </p:cNvSpPr>
          <p:nvPr>
            <p:ph type="sldNum" sz="quarter" idx="5"/>
          </p:nvPr>
        </p:nvSpPr>
        <p:spPr/>
        <p:txBody>
          <a:bodyPr/>
          <a:lstStyle/>
          <a:p>
            <a:fld id="{4B753AD6-CEF2-4FD5-AABC-FCC5FC528AD2}" type="slidenum">
              <a:rPr lang="de-DE" smtClean="0"/>
              <a:t>9</a:t>
            </a:fld>
            <a:endParaRPr lang="de-DE"/>
          </a:p>
        </p:txBody>
      </p:sp>
    </p:spTree>
    <p:extLst>
      <p:ext uri="{BB962C8B-B14F-4D97-AF65-F5344CB8AC3E}">
        <p14:creationId xmlns:p14="http://schemas.microsoft.com/office/powerpoint/2010/main" val="3548333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Plan duration: 2min</a:t>
            </a: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r>
              <a:rPr lang="en-US" b="0" i="0" dirty="0">
                <a:solidFill>
                  <a:srgbClr val="374151"/>
                </a:solidFill>
                <a:effectLst/>
                <a:latin typeface="Söhne"/>
              </a:rPr>
              <a:t>The Microsoft Power Platform provides a range of tools for building custom business applications, including canvas apps and cloud flows. Here are some examples of good use cases for these tools:</a:t>
            </a:r>
          </a:p>
          <a:p>
            <a:pPr algn="l"/>
            <a:r>
              <a:rPr lang="en-US" b="0" i="0" dirty="0">
                <a:solidFill>
                  <a:srgbClr val="374151"/>
                </a:solidFill>
                <a:effectLst/>
                <a:latin typeface="Söhne"/>
              </a:rPr>
              <a:t>Canvas App:</a:t>
            </a:r>
          </a:p>
          <a:p>
            <a:pPr algn="l">
              <a:buFont typeface="+mj-lt"/>
              <a:buAutoNum type="arabicPeriod"/>
            </a:pPr>
            <a:r>
              <a:rPr lang="en-US" b="0" i="0" dirty="0">
                <a:solidFill>
                  <a:srgbClr val="374151"/>
                </a:solidFill>
                <a:effectLst/>
                <a:latin typeface="Söhne"/>
              </a:rPr>
              <a:t>Customized data entry forms: Canvas apps are great for building customized data entry forms that can streamline data capture and improve accuracy. For example, you could create a canvas app for field technicians to use in the field that captures data such as work orders, time spent on a job, and materials used.</a:t>
            </a:r>
          </a:p>
          <a:p>
            <a:pPr algn="l">
              <a:buFont typeface="+mj-lt"/>
              <a:buAutoNum type="arabicPeriod"/>
            </a:pPr>
            <a:r>
              <a:rPr lang="en-US" b="0" i="0" dirty="0">
                <a:solidFill>
                  <a:srgbClr val="374151"/>
                </a:solidFill>
                <a:effectLst/>
                <a:latin typeface="Söhne"/>
              </a:rPr>
              <a:t>Real-time dashboards: Canvas apps can be used to create real-time dashboards that display key business metrics and KPIs. For example, you could build a canvas app that displays sales performance data from Dynamics 365, and update it in real time as new data becomes available.</a:t>
            </a:r>
          </a:p>
          <a:p>
            <a:pPr algn="l">
              <a:buFont typeface="+mj-lt"/>
              <a:buAutoNum type="arabicPeriod"/>
            </a:pPr>
            <a:r>
              <a:rPr lang="en-US" b="0" i="0" dirty="0">
                <a:solidFill>
                  <a:srgbClr val="374151"/>
                </a:solidFill>
                <a:effectLst/>
                <a:latin typeface="Söhne"/>
              </a:rPr>
              <a:t>Mobile apps: Canvas apps are ideal for building mobile apps that can be used by employees in the field or on the go. For example, you could build a mobile app that allows sales reps to access customer data and sales collateral from their smartphones.</a:t>
            </a:r>
          </a:p>
          <a:p>
            <a:pPr algn="l"/>
            <a:r>
              <a:rPr lang="en-US" b="0" i="0" dirty="0">
                <a:solidFill>
                  <a:srgbClr val="374151"/>
                </a:solidFill>
                <a:effectLst/>
                <a:latin typeface="Söhne"/>
              </a:rPr>
              <a:t>Cloud Flow:</a:t>
            </a:r>
          </a:p>
          <a:p>
            <a:pPr algn="l">
              <a:buFont typeface="+mj-lt"/>
              <a:buAutoNum type="arabicPeriod"/>
            </a:pPr>
            <a:r>
              <a:rPr lang="en-US" b="0" i="0" dirty="0">
                <a:solidFill>
                  <a:srgbClr val="374151"/>
                </a:solidFill>
                <a:effectLst/>
                <a:latin typeface="Söhne"/>
              </a:rPr>
              <a:t>Workflow automation: Cloud flows can be used to automate a wide range of business processes, such as invoice processing, document approvals, and new employee onboarding. For example, you could build a cloud flow that automatically creates a new employee record in Dynamics 365, sends an email notification to HR and IT teams, and creates a task for the new employee's manager to set up a welcome meeting.</a:t>
            </a:r>
          </a:p>
          <a:p>
            <a:pPr algn="l">
              <a:buFont typeface="+mj-lt"/>
              <a:buAutoNum type="arabicPeriod"/>
            </a:pPr>
            <a:r>
              <a:rPr lang="en-US" b="0" i="0" dirty="0">
                <a:solidFill>
                  <a:srgbClr val="374151"/>
                </a:solidFill>
                <a:effectLst/>
                <a:latin typeface="Söhne"/>
              </a:rPr>
              <a:t>Data integration: Cloud flows can be used to integrate data between different systems and applications, such as syncing customer data between Dynamics 365 and Mailchimp. For example, you could build a cloud flow that automatically adds new customers to a Mailchimp list when they are added to Dynamics 365.</a:t>
            </a:r>
          </a:p>
          <a:p>
            <a:pPr algn="l">
              <a:buFont typeface="+mj-lt"/>
              <a:buAutoNum type="arabicPeriod"/>
            </a:pPr>
            <a:r>
              <a:rPr lang="en-US" b="0" i="0" dirty="0">
                <a:solidFill>
                  <a:srgbClr val="374151"/>
                </a:solidFill>
                <a:effectLst/>
                <a:latin typeface="Söhne"/>
              </a:rPr>
              <a:t>Notification and alerting: Cloud flows can be used to trigger notifications and alerts based on specific events or conditions. For example, you could build a cloud flow that sends an email notification to a sales rep when a new lead is added to Dynamics 365, or a text message notification to a manager when an employee submits a time-off request.</a:t>
            </a:r>
          </a:p>
          <a:p>
            <a:pPr algn="l"/>
            <a:r>
              <a:rPr lang="en-US" b="0" i="0" dirty="0">
                <a:solidFill>
                  <a:srgbClr val="374151"/>
                </a:solidFill>
                <a:effectLst/>
                <a:latin typeface="Söhne"/>
              </a:rPr>
              <a:t>Overall, the Microsoft Power Platform canvas app and cloud flow provide a powerful suite of tools for building custom business applications and automating workflows. The key is to identify the specific pain points and opportunities in your organization, and design solutions that meet those needs effectively.</a:t>
            </a:r>
          </a:p>
          <a:p>
            <a:endParaRPr lang="de-DE" dirty="0"/>
          </a:p>
          <a:p>
            <a:r>
              <a:rPr lang="de-DE" dirty="0"/>
              <a:t>----------------------------------------------------------------------------------------------------</a:t>
            </a:r>
          </a:p>
          <a:p>
            <a:endParaRPr lang="de-DE" dirty="0"/>
          </a:p>
          <a:p>
            <a:pPr algn="l"/>
            <a:r>
              <a:rPr lang="en-US" b="0" i="0" dirty="0">
                <a:solidFill>
                  <a:srgbClr val="374151"/>
                </a:solidFill>
                <a:effectLst/>
                <a:latin typeface="Söhne"/>
              </a:rPr>
              <a:t>While canvas apps in the Microsoft Power Platform can be used to solve many different business problems, there are certain use cases where they may not be the best fit. Here are a few examples:</a:t>
            </a:r>
          </a:p>
          <a:p>
            <a:pPr algn="l">
              <a:buFont typeface="+mj-lt"/>
              <a:buAutoNum type="arabicPeriod"/>
            </a:pPr>
            <a:r>
              <a:rPr lang="en-US" b="0" i="0" dirty="0">
                <a:solidFill>
                  <a:srgbClr val="374151"/>
                </a:solidFill>
                <a:effectLst/>
                <a:latin typeface="Söhne"/>
              </a:rPr>
              <a:t>Complex data relationships: If your data has complex relationships between tables, such as many-to-many relationships or complex aggregations, a canvas app may not be the best fit. In these cases, a model-driven app or custom development may be more appropriate.</a:t>
            </a:r>
          </a:p>
          <a:p>
            <a:pPr algn="l">
              <a:buFont typeface="+mj-lt"/>
              <a:buAutoNum type="arabicPeriod"/>
            </a:pPr>
            <a:r>
              <a:rPr lang="en-US" b="0" i="0" dirty="0">
                <a:solidFill>
                  <a:srgbClr val="374151"/>
                </a:solidFill>
                <a:effectLst/>
                <a:latin typeface="Söhne"/>
              </a:rPr>
              <a:t>High transaction volume: If you are dealing with high transaction volumes, such as millions of records or hundreds of thousands of users, a canvas app may struggle to handle the load. In these cases, custom development or more robust enterprise applications may be required.</a:t>
            </a:r>
          </a:p>
          <a:p>
            <a:pPr algn="l">
              <a:buFont typeface="+mj-lt"/>
              <a:buAutoNum type="arabicPeriod"/>
            </a:pPr>
            <a:r>
              <a:rPr lang="en-US" b="0" i="0" dirty="0">
                <a:solidFill>
                  <a:srgbClr val="374151"/>
                </a:solidFill>
                <a:effectLst/>
                <a:latin typeface="Söhne"/>
              </a:rPr>
              <a:t>Advanced user interface requirements: While canvas apps offer a lot of flexibility in terms of user interface design, they may not be able to meet all advanced requirements, such as complex visualizations or advanced animations. In these cases, custom development or more specialized tools may be required.</a:t>
            </a:r>
          </a:p>
          <a:p>
            <a:pPr algn="l">
              <a:buFont typeface="+mj-lt"/>
              <a:buAutoNum type="arabicPeriod"/>
            </a:pPr>
            <a:r>
              <a:rPr lang="en-US" b="0" i="0" dirty="0">
                <a:solidFill>
                  <a:srgbClr val="374151"/>
                </a:solidFill>
                <a:effectLst/>
                <a:latin typeface="Söhne"/>
              </a:rPr>
              <a:t>Offline access: If your users need to access data and functionality when they are offline or in areas with poor connectivity, a canvas app may not be the best fit. In these cases, a mobile application with offline capabilities or a custom development solution may be required.</a:t>
            </a:r>
          </a:p>
          <a:p>
            <a:pPr algn="l"/>
            <a:r>
              <a:rPr lang="en-US" b="0" i="0" dirty="0">
                <a:solidFill>
                  <a:srgbClr val="374151"/>
                </a:solidFill>
                <a:effectLst/>
                <a:latin typeface="Söhne"/>
              </a:rPr>
              <a:t>Overall, canvas apps in the Microsoft Power Platform can be a powerful tool for building custom business applications, but it's important to carefully consider the specific use case and requirements before choosing this approach. In some cases, other tools or approaches may be more appropriate for meeting your business needs.</a:t>
            </a:r>
          </a:p>
          <a:p>
            <a:endParaRPr lang="de-DE" dirty="0"/>
          </a:p>
          <a:p>
            <a:r>
              <a:rPr lang="de-DE" dirty="0"/>
              <a:t>----------------------------------------------------------------------------------------------------</a:t>
            </a:r>
          </a:p>
          <a:p>
            <a:pPr algn="l"/>
            <a:endParaRPr lang="en-US" b="0" i="0" dirty="0">
              <a:solidFill>
                <a:srgbClr val="374151"/>
              </a:solidFill>
              <a:effectLst/>
              <a:latin typeface="Söhne"/>
            </a:endParaRPr>
          </a:p>
          <a:p>
            <a:pPr algn="l"/>
            <a:r>
              <a:rPr lang="en-US" b="0" i="0" dirty="0">
                <a:solidFill>
                  <a:srgbClr val="374151"/>
                </a:solidFill>
                <a:effectLst/>
                <a:latin typeface="Söhne"/>
              </a:rPr>
              <a:t>Microsoft Power Platform cloud flows are particularly well-suited for a variety of use cases, including:</a:t>
            </a:r>
          </a:p>
          <a:p>
            <a:pPr algn="l">
              <a:buFont typeface="+mj-lt"/>
              <a:buAutoNum type="arabicPeriod"/>
            </a:pPr>
            <a:r>
              <a:rPr lang="en-US" b="0" i="0" dirty="0">
                <a:solidFill>
                  <a:srgbClr val="374151"/>
                </a:solidFill>
                <a:effectLst/>
                <a:latin typeface="Söhne"/>
              </a:rPr>
              <a:t>Automating repetitive tasks: Cloud flows can automate repetitive tasks, such as data entry or file uploads, saving time and reducing errors. For example, you could build a cloud flow that automatically creates a new record in Dynamics 365 whenever a new customer email is received in Outlook.</a:t>
            </a:r>
          </a:p>
          <a:p>
            <a:pPr algn="l">
              <a:buFont typeface="+mj-lt"/>
              <a:buAutoNum type="arabicPeriod"/>
            </a:pPr>
            <a:r>
              <a:rPr lang="en-US" b="0" i="0" dirty="0">
                <a:solidFill>
                  <a:srgbClr val="374151"/>
                </a:solidFill>
                <a:effectLst/>
                <a:latin typeface="Söhne"/>
              </a:rPr>
              <a:t>Integrating data across systems: Cloud flows can integrate data across multiple systems, making it easier to share information and eliminate data silos. For example, you could build a cloud flow that updates a SharePoint list with data from a SQL Server database, ensuring that the data is always up-to-date.</a:t>
            </a:r>
          </a:p>
          <a:p>
            <a:pPr algn="l">
              <a:buFont typeface="+mj-lt"/>
              <a:buAutoNum type="arabicPeriod"/>
            </a:pPr>
            <a:r>
              <a:rPr lang="en-US" b="0" i="0" dirty="0">
                <a:solidFill>
                  <a:srgbClr val="374151"/>
                </a:solidFill>
                <a:effectLst/>
                <a:latin typeface="Söhne"/>
              </a:rPr>
              <a:t>Notification and alerts: Cloud flows can send notifications and alerts to users when specific events occur, such as a new lead being added to Dynamics 365. For example, you could build a cloud flow that sends an email notification to a sales representative whenever a new lead is added to Dynamics 365.</a:t>
            </a:r>
          </a:p>
          <a:p>
            <a:pPr algn="l">
              <a:buFont typeface="+mj-lt"/>
              <a:buAutoNum type="arabicPeriod"/>
            </a:pPr>
            <a:r>
              <a:rPr lang="en-US" b="0" i="0" dirty="0">
                <a:solidFill>
                  <a:srgbClr val="374151"/>
                </a:solidFill>
                <a:effectLst/>
                <a:latin typeface="Söhne"/>
              </a:rPr>
              <a:t>Approval processes: Cloud flows can automate approval processes, such as expense approval or change requests, streamlining workflows and reducing delays. For example, you could build a cloud flow that sends an approval request to a manager whenever an employee submits a vacation request.</a:t>
            </a:r>
          </a:p>
          <a:p>
            <a:pPr algn="l">
              <a:buFont typeface="+mj-lt"/>
              <a:buAutoNum type="arabicPeriod"/>
            </a:pPr>
            <a:r>
              <a:rPr lang="en-US" b="0" i="0" dirty="0">
                <a:solidFill>
                  <a:srgbClr val="374151"/>
                </a:solidFill>
                <a:effectLst/>
                <a:latin typeface="Söhne"/>
              </a:rPr>
              <a:t>Custom business processes: Cloud flows can be used to build custom business processes that meet specific organizational needs. For example, you could build a cloud flow that manages the onboarding process for new employees, including sending welcome emails, creating accounts in various systems, and scheduling training sessions.</a:t>
            </a:r>
          </a:p>
          <a:p>
            <a:pPr algn="l"/>
            <a:r>
              <a:rPr lang="en-US" b="0" i="0" dirty="0">
                <a:solidFill>
                  <a:srgbClr val="374151"/>
                </a:solidFill>
                <a:effectLst/>
                <a:latin typeface="Söhne"/>
              </a:rPr>
              <a:t>Overall, cloud flows in the Microsoft Power Platform offer a lot of flexibility and customization options, making them a great fit for many different business use cases. The key is to identify the specific pain points and opportunities in your organization, and design solutions that meet those needs effectively.</a:t>
            </a:r>
          </a:p>
          <a:p>
            <a:pPr algn="l"/>
            <a:endParaRPr lang="en-US" b="0" i="0" dirty="0">
              <a:solidFill>
                <a:srgbClr val="374151"/>
              </a:solidFill>
              <a:effectLst/>
              <a:latin typeface="Söhne"/>
            </a:endParaRPr>
          </a:p>
          <a:p>
            <a:endParaRPr lang="de-DE" dirty="0"/>
          </a:p>
          <a:p>
            <a:r>
              <a:rPr lang="de-DE" dirty="0"/>
              <a:t>----------------------------------------------------------------------------------------------------</a:t>
            </a:r>
          </a:p>
          <a:p>
            <a:pPr algn="l"/>
            <a:endParaRPr lang="en-US" b="0" i="0" dirty="0">
              <a:solidFill>
                <a:srgbClr val="374151"/>
              </a:solidFill>
              <a:effectLst/>
              <a:latin typeface="Söhne"/>
            </a:endParaRPr>
          </a:p>
          <a:p>
            <a:endParaRPr lang="de-DE" dirty="0"/>
          </a:p>
          <a:p>
            <a:pPr algn="l"/>
            <a:r>
              <a:rPr lang="en-US" b="0" i="0" dirty="0">
                <a:solidFill>
                  <a:srgbClr val="374151"/>
                </a:solidFill>
                <a:effectLst/>
                <a:latin typeface="Söhne"/>
              </a:rPr>
              <a:t>While Microsoft Power Platform cloud flows are a powerful tool for automating and integrating business processes, there are some use cases where they may not be the best fit. These include:</a:t>
            </a:r>
          </a:p>
          <a:p>
            <a:pPr algn="l">
              <a:buFont typeface="+mj-lt"/>
              <a:buAutoNum type="arabicPeriod"/>
            </a:pPr>
            <a:r>
              <a:rPr lang="en-US" b="0" i="0" dirty="0">
                <a:solidFill>
                  <a:srgbClr val="374151"/>
                </a:solidFill>
                <a:effectLst/>
                <a:latin typeface="Söhne"/>
              </a:rPr>
              <a:t>High-volume data processing: If you need to process large volumes of data quickly, cloud flows may not be the best option. While cloud flows can handle moderate volumes of data, they may not be able to keep up with high-volume data processing tasks.</a:t>
            </a:r>
          </a:p>
          <a:p>
            <a:pPr algn="l">
              <a:buFont typeface="+mj-lt"/>
              <a:buAutoNum type="arabicPeriod"/>
            </a:pPr>
            <a:r>
              <a:rPr lang="en-US" b="0" i="0" dirty="0">
                <a:solidFill>
                  <a:srgbClr val="374151"/>
                </a:solidFill>
                <a:effectLst/>
                <a:latin typeface="Söhne"/>
              </a:rPr>
              <a:t>Complex business logic: If your business processes require complex decision-making or conditional logic, cloud flows may not be the best fit. While cloud flows offer some advanced branching and looping capabilities, they may not be able to handle extremely complex logic.</a:t>
            </a:r>
          </a:p>
          <a:p>
            <a:pPr algn="l">
              <a:buFont typeface="+mj-lt"/>
              <a:buAutoNum type="arabicPeriod"/>
            </a:pPr>
            <a:r>
              <a:rPr lang="en-US" b="0" i="0" dirty="0">
                <a:solidFill>
                  <a:srgbClr val="374151"/>
                </a:solidFill>
                <a:effectLst/>
                <a:latin typeface="Söhne"/>
              </a:rPr>
              <a:t>Real-time processing: If you need to process data in real-time or near real-time, cloud flows may not be the best option. While cloud flows can be triggered by real-time events, such as new data being added to a database, there may be some latency between the event and the flow being executed.</a:t>
            </a:r>
          </a:p>
          <a:p>
            <a:pPr algn="l">
              <a:buFont typeface="+mj-lt"/>
              <a:buAutoNum type="arabicPeriod"/>
            </a:pPr>
            <a:r>
              <a:rPr lang="en-US" b="0" i="0" dirty="0">
                <a:solidFill>
                  <a:srgbClr val="374151"/>
                </a:solidFill>
                <a:effectLst/>
                <a:latin typeface="Söhne"/>
              </a:rPr>
              <a:t>Custom integrations: If you need to integrate with a custom application or system that is not supported by the Power Platform, cloud flows may not be the best fit. While the Power Platform offers a wide range of connectors, there may be some integrations that require custom coding or third-party tools.</a:t>
            </a:r>
          </a:p>
          <a:p>
            <a:pPr algn="l"/>
            <a:r>
              <a:rPr lang="en-US" b="0" i="0" dirty="0">
                <a:solidFill>
                  <a:srgbClr val="374151"/>
                </a:solidFill>
                <a:effectLst/>
                <a:latin typeface="Söhne"/>
              </a:rPr>
              <a:t>Overall, while cloud flows in the Microsoft Power Platform are a versatile tool for automating and integrating business processes, they may not be the best fit for all use cases. It's important to carefully evaluate your specific needs and requirements to determine whether cloud flows are the right solution for your organization.</a:t>
            </a:r>
          </a:p>
          <a:p>
            <a:endParaRPr lang="de-DE" dirty="0"/>
          </a:p>
          <a:p>
            <a:endParaRPr lang="de-DE" dirty="0"/>
          </a:p>
        </p:txBody>
      </p:sp>
      <p:sp>
        <p:nvSpPr>
          <p:cNvPr id="4" name="Slide Number Placeholder 3"/>
          <p:cNvSpPr>
            <a:spLocks noGrp="1"/>
          </p:cNvSpPr>
          <p:nvPr>
            <p:ph type="sldNum" sz="quarter" idx="5"/>
          </p:nvPr>
        </p:nvSpPr>
        <p:spPr/>
        <p:txBody>
          <a:bodyPr/>
          <a:lstStyle/>
          <a:p>
            <a:fld id="{4B753AD6-CEF2-4FD5-AABC-FCC5FC528AD2}" type="slidenum">
              <a:rPr lang="de-DE" smtClean="0"/>
              <a:t>10</a:t>
            </a:fld>
            <a:endParaRPr lang="de-DE"/>
          </a:p>
        </p:txBody>
      </p:sp>
    </p:spTree>
    <p:extLst>
      <p:ext uri="{BB962C8B-B14F-4D97-AF65-F5344CB8AC3E}">
        <p14:creationId xmlns:p14="http://schemas.microsoft.com/office/powerpoint/2010/main" val="3478275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Planned</a:t>
            </a:r>
            <a:r>
              <a:rPr lang="de-DE" dirty="0"/>
              <a:t> </a:t>
            </a:r>
            <a:r>
              <a:rPr lang="de-DE" dirty="0" err="1"/>
              <a:t>duration</a:t>
            </a:r>
            <a:r>
              <a:rPr lang="de-DE" dirty="0"/>
              <a:t>: 0:02</a:t>
            </a:r>
            <a:endParaRPr lang="de-DE" b="0" dirty="0"/>
          </a:p>
          <a:p>
            <a:endParaRPr lang="de-DE" b="0" dirty="0"/>
          </a:p>
          <a:p>
            <a:r>
              <a:rPr lang="de-DE" b="0" dirty="0" err="1"/>
              <a:t>Full</a:t>
            </a:r>
            <a:r>
              <a:rPr lang="de-DE" b="0" dirty="0"/>
              <a:t> </a:t>
            </a:r>
            <a:r>
              <a:rPr lang="de-DE" b="0" dirty="0" err="1"/>
              <a:t>comparison</a:t>
            </a:r>
            <a:r>
              <a:rPr lang="de-DE" b="0" dirty="0"/>
              <a:t> (PDF) </a:t>
            </a:r>
            <a:br>
              <a:rPr lang="de-DE" b="0" dirty="0"/>
            </a:br>
            <a:r>
              <a:rPr lang="de-DE" b="0" dirty="0"/>
              <a:t>https://go.microsoft.com/fwlink/p/?LinkID=2139145&amp;clcid=0x409&amp;culture=en-us&amp;country=US</a:t>
            </a:r>
          </a:p>
          <a:p>
            <a:endParaRPr lang="de-DE" b="0" dirty="0"/>
          </a:p>
          <a:p>
            <a:pPr algn="l"/>
            <a:r>
              <a:rPr lang="en-US" b="0" i="0" dirty="0">
                <a:solidFill>
                  <a:srgbClr val="374151"/>
                </a:solidFill>
                <a:effectLst/>
                <a:latin typeface="Söhne"/>
              </a:rPr>
              <a:t>The Microsoft 365 E3 license includes a range of entitlements for the Power Platform, which allow users to create, customize, and automate business processes using Power Apps, Power Automate (formerly known as Flow), and Power BI. Here are some of the specific entitlements that are included in the Microsoft 365 E3 license:</a:t>
            </a:r>
          </a:p>
          <a:p>
            <a:pPr algn="l">
              <a:buFont typeface="+mj-lt"/>
              <a:buAutoNum type="arabicPeriod"/>
            </a:pPr>
            <a:r>
              <a:rPr lang="en-US" b="0" i="0" dirty="0">
                <a:solidFill>
                  <a:srgbClr val="374151"/>
                </a:solidFill>
                <a:effectLst/>
                <a:latin typeface="Söhne"/>
              </a:rPr>
              <a:t>Power Apps: With the E3 license, users can create and run canvas apps, which are custom applications that can be built without coding. Users can also access premium connectors, which enable integration with a wide range of data sources and services.</a:t>
            </a:r>
          </a:p>
          <a:p>
            <a:pPr algn="l">
              <a:buFont typeface="+mj-lt"/>
              <a:buAutoNum type="arabicPeriod"/>
            </a:pPr>
            <a:r>
              <a:rPr lang="en-US" b="0" i="0" dirty="0">
                <a:solidFill>
                  <a:srgbClr val="374151"/>
                </a:solidFill>
                <a:effectLst/>
                <a:latin typeface="Söhne"/>
              </a:rPr>
              <a:t>Power Automate: E3 users can create and run cloud flows, which are automated workflows that can be used to streamline business processes. E3 users can also access premium connectors and gateways, which enable integration with on-premises data sources and systems.</a:t>
            </a:r>
          </a:p>
          <a:p>
            <a:pPr algn="l">
              <a:buFont typeface="+mj-lt"/>
              <a:buAutoNum type="arabicPeriod"/>
            </a:pPr>
            <a:r>
              <a:rPr lang="en-US" b="0" i="0" dirty="0">
                <a:solidFill>
                  <a:srgbClr val="374151"/>
                </a:solidFill>
                <a:effectLst/>
                <a:latin typeface="Söhne"/>
              </a:rPr>
              <a:t>Power BI: E3 users can create and share interactive reports and dashboards using Power BI, which is a business intelligence and data visualization tool. E3 users can also access premium features such as data export and AI-powered insights.</a:t>
            </a:r>
          </a:p>
          <a:p>
            <a:pPr algn="l"/>
            <a:r>
              <a:rPr lang="en-US" b="0" i="0" dirty="0">
                <a:solidFill>
                  <a:srgbClr val="374151"/>
                </a:solidFill>
                <a:effectLst/>
                <a:latin typeface="Söhne"/>
              </a:rPr>
              <a:t>In addition to these entitlements, E3 users also have access to Common Data Service, which is a cloud-based data storage and management platform that can be used to build custom data models and integrate with other Microsoft services. E3 users can also use Microsoft </a:t>
            </a:r>
            <a:r>
              <a:rPr lang="en-US" b="0" i="0" dirty="0" err="1">
                <a:solidFill>
                  <a:srgbClr val="374151"/>
                </a:solidFill>
                <a:effectLst/>
                <a:latin typeface="Söhne"/>
              </a:rPr>
              <a:t>Dataverse</a:t>
            </a:r>
            <a:r>
              <a:rPr lang="en-US" b="0" i="0" dirty="0">
                <a:solidFill>
                  <a:srgbClr val="374151"/>
                </a:solidFill>
                <a:effectLst/>
                <a:latin typeface="Söhne"/>
              </a:rPr>
              <a:t>, which is a low-code data platform that allows users to build custom business applications and automate workflows.</a:t>
            </a:r>
          </a:p>
          <a:p>
            <a:endParaRPr lang="de-DE" b="0" dirty="0"/>
          </a:p>
        </p:txBody>
      </p:sp>
      <p:sp>
        <p:nvSpPr>
          <p:cNvPr id="4" name="Slide Number Placeholder 3"/>
          <p:cNvSpPr>
            <a:spLocks noGrp="1"/>
          </p:cNvSpPr>
          <p:nvPr>
            <p:ph type="sldNum" sz="quarter" idx="5"/>
          </p:nvPr>
        </p:nvSpPr>
        <p:spPr/>
        <p:txBody>
          <a:bodyPr/>
          <a:lstStyle/>
          <a:p>
            <a:fld id="{4B753AD6-CEF2-4FD5-AABC-FCC5FC528AD2}" type="slidenum">
              <a:rPr lang="de-DE" smtClean="0"/>
              <a:t>11</a:t>
            </a:fld>
            <a:endParaRPr lang="de-DE"/>
          </a:p>
        </p:txBody>
      </p:sp>
    </p:spTree>
    <p:extLst>
      <p:ext uri="{BB962C8B-B14F-4D97-AF65-F5344CB8AC3E}">
        <p14:creationId xmlns:p14="http://schemas.microsoft.com/office/powerpoint/2010/main" val="3670071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Planned</a:t>
            </a:r>
            <a:r>
              <a:rPr lang="de-DE" dirty="0"/>
              <a:t> </a:t>
            </a:r>
            <a:r>
              <a:rPr lang="de-DE" dirty="0" err="1"/>
              <a:t>duration</a:t>
            </a:r>
            <a:r>
              <a:rPr lang="de-DE" dirty="0"/>
              <a:t>: 0:01</a:t>
            </a:r>
          </a:p>
          <a:p>
            <a:endParaRPr lang="de-DE" dirty="0"/>
          </a:p>
          <a:p>
            <a:r>
              <a:rPr lang="de-DE" dirty="0"/>
              <a:t>Rule </a:t>
            </a:r>
            <a:r>
              <a:rPr lang="de-DE" dirty="0" err="1"/>
              <a:t>of</a:t>
            </a:r>
            <a:r>
              <a:rPr lang="de-DE" dirty="0"/>
              <a:t> </a:t>
            </a:r>
            <a:r>
              <a:rPr lang="de-DE" dirty="0" err="1"/>
              <a:t>thumb</a:t>
            </a:r>
            <a:r>
              <a:rPr lang="de-DE" dirty="0"/>
              <a:t>:</a:t>
            </a:r>
          </a:p>
          <a:p>
            <a:r>
              <a:rPr lang="de-DE" dirty="0"/>
              <a:t>4 per-app </a:t>
            </a:r>
            <a:r>
              <a:rPr lang="de-DE" dirty="0" err="1"/>
              <a:t>licenses</a:t>
            </a:r>
            <a:r>
              <a:rPr lang="de-DE" dirty="0"/>
              <a:t> </a:t>
            </a:r>
            <a:r>
              <a:rPr lang="de-DE" dirty="0" err="1"/>
              <a:t>equal</a:t>
            </a:r>
            <a:r>
              <a:rPr lang="de-DE" dirty="0"/>
              <a:t> 1 per-user </a:t>
            </a:r>
            <a:r>
              <a:rPr lang="de-DE" dirty="0" err="1"/>
              <a:t>license</a:t>
            </a:r>
            <a:endParaRPr lang="de-DE" dirty="0"/>
          </a:p>
          <a:p>
            <a:endParaRPr lang="de-DE" dirty="0"/>
          </a:p>
          <a:p>
            <a:r>
              <a:rPr lang="en-US" dirty="0"/>
              <a:t>the Power Apps per app plan provides a capacity to run apps and the management experience for this license is in the Power Platform admin center.</a:t>
            </a:r>
          </a:p>
          <a:p>
            <a:endParaRPr lang="en-US" dirty="0"/>
          </a:p>
          <a:p>
            <a:r>
              <a:rPr lang="en-US" dirty="0"/>
              <a:t>Power Platform Licensing Guide Feb 2023.pdf</a:t>
            </a:r>
            <a:endParaRPr lang="de-DE" b="1" dirty="0"/>
          </a:p>
          <a:p>
            <a:endParaRPr lang="de-DE" dirty="0"/>
          </a:p>
        </p:txBody>
      </p:sp>
      <p:sp>
        <p:nvSpPr>
          <p:cNvPr id="4" name="Slide Number Placeholder 3"/>
          <p:cNvSpPr>
            <a:spLocks noGrp="1"/>
          </p:cNvSpPr>
          <p:nvPr>
            <p:ph type="sldNum" sz="quarter" idx="5"/>
          </p:nvPr>
        </p:nvSpPr>
        <p:spPr/>
        <p:txBody>
          <a:bodyPr/>
          <a:lstStyle/>
          <a:p>
            <a:fld id="{4B753AD6-CEF2-4FD5-AABC-FCC5FC528AD2}" type="slidenum">
              <a:rPr lang="de-DE" smtClean="0"/>
              <a:t>12</a:t>
            </a:fld>
            <a:endParaRPr lang="de-DE"/>
          </a:p>
        </p:txBody>
      </p:sp>
    </p:spTree>
    <p:extLst>
      <p:ext uri="{BB962C8B-B14F-4D97-AF65-F5344CB8AC3E}">
        <p14:creationId xmlns:p14="http://schemas.microsoft.com/office/powerpoint/2010/main" val="2463999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F73BB8-966A-4742-B95D-8532A5806AD4}"/>
              </a:ext>
            </a:extLst>
          </p:cNvPr>
          <p:cNvSpPr/>
          <p:nvPr userDrawn="1"/>
        </p:nvSpPr>
        <p:spPr>
          <a:xfrm>
            <a:off x="0" y="2410690"/>
            <a:ext cx="12191999" cy="109927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a:extLst>
              <a:ext uri="{FF2B5EF4-FFF2-40B4-BE49-F238E27FC236}">
                <a16:creationId xmlns:a16="http://schemas.microsoft.com/office/drawing/2014/main" id="{20CE67C6-A19D-4C7B-9648-1F517AEB37DC}"/>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de-DE" dirty="0"/>
          </a:p>
        </p:txBody>
      </p:sp>
      <p:sp>
        <p:nvSpPr>
          <p:cNvPr id="3" name="Subtitle 2">
            <a:extLst>
              <a:ext uri="{FF2B5EF4-FFF2-40B4-BE49-F238E27FC236}">
                <a16:creationId xmlns:a16="http://schemas.microsoft.com/office/drawing/2014/main" id="{91E69313-AE55-4DD3-BE8C-A95C31DA2E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30D3D391-FA56-4CC1-B88C-0EF64E2C37D0}"/>
              </a:ext>
            </a:extLst>
          </p:cNvPr>
          <p:cNvSpPr>
            <a:spLocks noGrp="1"/>
          </p:cNvSpPr>
          <p:nvPr>
            <p:ph type="dt" sz="half" idx="10"/>
          </p:nvPr>
        </p:nvSpPr>
        <p:spPr/>
        <p:txBody>
          <a:bodyPr/>
          <a:lstStyle/>
          <a:p>
            <a:fld id="{CE820ED4-B185-4973-8A70-F400786B5B78}" type="datetimeFigureOut">
              <a:rPr lang="de-DE" smtClean="0"/>
              <a:t>2023-03-27</a:t>
            </a:fld>
            <a:endParaRPr lang="de-DE"/>
          </a:p>
        </p:txBody>
      </p:sp>
      <p:sp>
        <p:nvSpPr>
          <p:cNvPr id="5" name="Footer Placeholder 4">
            <a:extLst>
              <a:ext uri="{FF2B5EF4-FFF2-40B4-BE49-F238E27FC236}">
                <a16:creationId xmlns:a16="http://schemas.microsoft.com/office/drawing/2014/main" id="{5FDFC5DF-8E45-48CF-A93E-E3F436F816EC}"/>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E6151885-2904-469F-9A36-F0029370C1C9}"/>
              </a:ext>
            </a:extLst>
          </p:cNvPr>
          <p:cNvSpPr>
            <a:spLocks noGrp="1"/>
          </p:cNvSpPr>
          <p:nvPr>
            <p:ph type="sldNum" sz="quarter" idx="12"/>
          </p:nvPr>
        </p:nvSpPr>
        <p:spPr/>
        <p:txBody>
          <a:bodyPr/>
          <a:lstStyle/>
          <a:p>
            <a:fld id="{2209056C-89C4-499E-9B75-2468C4152B12}" type="slidenum">
              <a:rPr lang="de-DE" smtClean="0"/>
              <a:t>‹#›</a:t>
            </a:fld>
            <a:endParaRPr lang="de-DE"/>
          </a:p>
        </p:txBody>
      </p:sp>
    </p:spTree>
    <p:extLst>
      <p:ext uri="{BB962C8B-B14F-4D97-AF65-F5344CB8AC3E}">
        <p14:creationId xmlns:p14="http://schemas.microsoft.com/office/powerpoint/2010/main" val="3912783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28BB7-731C-423D-B89B-0361ECBD63FB}"/>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BB9FB91D-F376-4E4F-9481-2692ADB490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E6CE6299-1945-4E5A-BC0E-5196D1DBCB06}"/>
              </a:ext>
            </a:extLst>
          </p:cNvPr>
          <p:cNvSpPr>
            <a:spLocks noGrp="1"/>
          </p:cNvSpPr>
          <p:nvPr>
            <p:ph type="dt" sz="half" idx="10"/>
          </p:nvPr>
        </p:nvSpPr>
        <p:spPr/>
        <p:txBody>
          <a:bodyPr/>
          <a:lstStyle/>
          <a:p>
            <a:fld id="{CE820ED4-B185-4973-8A70-F400786B5B78}" type="datetimeFigureOut">
              <a:rPr lang="de-DE" smtClean="0"/>
              <a:t>2023-03-27</a:t>
            </a:fld>
            <a:endParaRPr lang="de-DE"/>
          </a:p>
        </p:txBody>
      </p:sp>
      <p:sp>
        <p:nvSpPr>
          <p:cNvPr id="5" name="Footer Placeholder 4">
            <a:extLst>
              <a:ext uri="{FF2B5EF4-FFF2-40B4-BE49-F238E27FC236}">
                <a16:creationId xmlns:a16="http://schemas.microsoft.com/office/drawing/2014/main" id="{82596997-D2BA-4D4E-B34E-DBC15632752C}"/>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E318E51-BC41-45C7-9A03-EF4CBA06B5F6}"/>
              </a:ext>
            </a:extLst>
          </p:cNvPr>
          <p:cNvSpPr>
            <a:spLocks noGrp="1"/>
          </p:cNvSpPr>
          <p:nvPr>
            <p:ph type="sldNum" sz="quarter" idx="12"/>
          </p:nvPr>
        </p:nvSpPr>
        <p:spPr/>
        <p:txBody>
          <a:bodyPr/>
          <a:lstStyle/>
          <a:p>
            <a:fld id="{2209056C-89C4-499E-9B75-2468C4152B12}" type="slidenum">
              <a:rPr lang="de-DE" smtClean="0"/>
              <a:t>‹#›</a:t>
            </a:fld>
            <a:endParaRPr lang="de-DE"/>
          </a:p>
        </p:txBody>
      </p:sp>
    </p:spTree>
    <p:extLst>
      <p:ext uri="{BB962C8B-B14F-4D97-AF65-F5344CB8AC3E}">
        <p14:creationId xmlns:p14="http://schemas.microsoft.com/office/powerpoint/2010/main" val="854572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03E10C-2ADA-4673-96D5-19823E46F12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4B18624A-43A2-416D-8A1D-E7B0F225C0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40A87AD2-39C0-4FF1-934D-D3243594FE07}"/>
              </a:ext>
            </a:extLst>
          </p:cNvPr>
          <p:cNvSpPr>
            <a:spLocks noGrp="1"/>
          </p:cNvSpPr>
          <p:nvPr>
            <p:ph type="dt" sz="half" idx="10"/>
          </p:nvPr>
        </p:nvSpPr>
        <p:spPr/>
        <p:txBody>
          <a:bodyPr/>
          <a:lstStyle/>
          <a:p>
            <a:fld id="{CE820ED4-B185-4973-8A70-F400786B5B78}" type="datetimeFigureOut">
              <a:rPr lang="de-DE" smtClean="0"/>
              <a:t>2023-03-27</a:t>
            </a:fld>
            <a:endParaRPr lang="de-DE"/>
          </a:p>
        </p:txBody>
      </p:sp>
      <p:sp>
        <p:nvSpPr>
          <p:cNvPr id="5" name="Footer Placeholder 4">
            <a:extLst>
              <a:ext uri="{FF2B5EF4-FFF2-40B4-BE49-F238E27FC236}">
                <a16:creationId xmlns:a16="http://schemas.microsoft.com/office/drawing/2014/main" id="{C9C5E633-04AF-4381-B867-A1DF7E4F7BBC}"/>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0E56ACF0-A2D8-42ED-B35B-0284B4D0AF98}"/>
              </a:ext>
            </a:extLst>
          </p:cNvPr>
          <p:cNvSpPr>
            <a:spLocks noGrp="1"/>
          </p:cNvSpPr>
          <p:nvPr>
            <p:ph type="sldNum" sz="quarter" idx="12"/>
          </p:nvPr>
        </p:nvSpPr>
        <p:spPr/>
        <p:txBody>
          <a:bodyPr/>
          <a:lstStyle/>
          <a:p>
            <a:fld id="{2209056C-89C4-499E-9B75-2468C4152B12}" type="slidenum">
              <a:rPr lang="de-DE" smtClean="0"/>
              <a:t>‹#›</a:t>
            </a:fld>
            <a:endParaRPr lang="de-DE"/>
          </a:p>
        </p:txBody>
      </p:sp>
    </p:spTree>
    <p:extLst>
      <p:ext uri="{BB962C8B-B14F-4D97-AF65-F5344CB8AC3E}">
        <p14:creationId xmlns:p14="http://schemas.microsoft.com/office/powerpoint/2010/main" val="12690009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ntent: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49F3C-D71F-48B0-816B-AA2AB649733A}"/>
              </a:ext>
            </a:extLst>
          </p:cNvPr>
          <p:cNvSpPr>
            <a:spLocks noGrp="1"/>
          </p:cNvSpPr>
          <p:nvPr>
            <p:ph type="title" hasCustomPrompt="1"/>
          </p:nvPr>
        </p:nvSpPr>
        <p:spPr/>
        <p:txBody>
          <a:bodyPr/>
          <a:lstStyle>
            <a:lvl1pPr>
              <a:defRPr/>
            </a:lvl1pPr>
          </a:lstStyle>
          <a:p>
            <a:r>
              <a:rPr lang="en-US" dirty="0"/>
              <a:t>Double headline with one or two lines, Delivery Bold, 18 </a:t>
            </a:r>
            <a:r>
              <a:rPr lang="en-US" dirty="0" err="1"/>
              <a:t>pt</a:t>
            </a:r>
            <a:endParaRPr lang="en-US" dirty="0"/>
          </a:p>
        </p:txBody>
      </p:sp>
      <p:sp>
        <p:nvSpPr>
          <p:cNvPr id="3" name="Footer Placeholder 2">
            <a:extLst>
              <a:ext uri="{FF2B5EF4-FFF2-40B4-BE49-F238E27FC236}">
                <a16:creationId xmlns:a16="http://schemas.microsoft.com/office/drawing/2014/main" id="{B74F32AD-3FC7-4091-8554-127642F80671}"/>
              </a:ext>
            </a:extLst>
          </p:cNvPr>
          <p:cNvSpPr>
            <a:spLocks noGrp="1"/>
          </p:cNvSpPr>
          <p:nvPr>
            <p:ph type="ftr" sz="quarter" idx="10"/>
          </p:nvPr>
        </p:nvSpPr>
        <p:spPr/>
        <p:txBody>
          <a:bodyPr/>
          <a:lstStyle/>
          <a:p>
            <a:r>
              <a:rPr lang="en-US" dirty="0"/>
              <a:t>DHL | DPDHL Intelligent Automation, Power Platform and RPA | online | 2023-03-30</a:t>
            </a:r>
          </a:p>
        </p:txBody>
      </p:sp>
      <p:sp>
        <p:nvSpPr>
          <p:cNvPr id="4" name="Slide Number Placeholder 3">
            <a:extLst>
              <a:ext uri="{FF2B5EF4-FFF2-40B4-BE49-F238E27FC236}">
                <a16:creationId xmlns:a16="http://schemas.microsoft.com/office/drawing/2014/main" id="{81180CEC-C0BC-4F28-99ED-9A7B307FEE0F}"/>
              </a:ext>
            </a:extLst>
          </p:cNvPr>
          <p:cNvSpPr>
            <a:spLocks noGrp="1"/>
          </p:cNvSpPr>
          <p:nvPr>
            <p:ph type="sldNum" sz="quarter" idx="11"/>
          </p:nvPr>
        </p:nvSpPr>
        <p:spPr/>
        <p:txBody>
          <a:bodyPr/>
          <a:lstStyle/>
          <a:p>
            <a:fld id="{C2245BC1-4D7B-4ED3-8F01-840FA35126C6}" type="slidenum">
              <a:rPr lang="en-US" smtClean="0"/>
              <a:pPr/>
              <a:t>‹#›</a:t>
            </a:fld>
            <a:endParaRPr lang="en-US" dirty="0"/>
          </a:p>
        </p:txBody>
      </p:sp>
      <p:sp>
        <p:nvSpPr>
          <p:cNvPr id="6" name="Content Placeholder 5">
            <a:extLst>
              <a:ext uri="{FF2B5EF4-FFF2-40B4-BE49-F238E27FC236}">
                <a16:creationId xmlns:a16="http://schemas.microsoft.com/office/drawing/2014/main" id="{1605EC38-B07E-496F-9ED7-8B08225083C7}"/>
              </a:ext>
            </a:extLst>
          </p:cNvPr>
          <p:cNvSpPr>
            <a:spLocks noGrp="1"/>
          </p:cNvSpPr>
          <p:nvPr>
            <p:ph sz="quarter" idx="12" hasCustomPrompt="1"/>
          </p:nvPr>
        </p:nvSpPr>
        <p:spPr>
          <a:xfrm>
            <a:off x="432001" y="1534584"/>
            <a:ext cx="5553933" cy="4707467"/>
          </a:xfrm>
          <a:prstGeom prst="rect">
            <a:avLst/>
          </a:prstGeom>
        </p:spPr>
        <p:txBody>
          <a:bodyPr/>
          <a:lstStyle>
            <a:lvl1pPr>
              <a:defRPr/>
            </a:lvl1pPr>
            <a:lvl2pPr>
              <a:defRPr/>
            </a:lvl2pPr>
            <a:lvl3pPr>
              <a:defRPr/>
            </a:lvl3pPr>
            <a:lvl4pPr>
              <a:defRPr/>
            </a:lvl4pPr>
            <a:lvl5pPr>
              <a:defRPr/>
            </a:lvl5pPr>
            <a:lvl6pPr>
              <a:defRPr sz="1600"/>
            </a:lvl6pPr>
            <a:lvl7pPr>
              <a:defRPr sz="1600"/>
            </a:lvl7pPr>
          </a:lstStyle>
          <a:p>
            <a:pPr lvl="0"/>
            <a:r>
              <a:rPr lang="en-US" dirty="0"/>
              <a:t>Body text in Delivery, 12 </a:t>
            </a:r>
            <a:r>
              <a:rPr lang="en-US" dirty="0" err="1"/>
              <a:t>pt</a:t>
            </a:r>
            <a:endParaRPr lang="en-US" dirty="0"/>
          </a:p>
          <a:p>
            <a:pPr lvl="1"/>
            <a:r>
              <a:rPr lang="en-US" dirty="0"/>
              <a:t>Bullet text, Delivery, 12 </a:t>
            </a:r>
            <a:r>
              <a:rPr lang="en-US" dirty="0" err="1"/>
              <a:t>pt</a:t>
            </a:r>
            <a:r>
              <a:rPr lang="en-US" dirty="0"/>
              <a:t> </a:t>
            </a:r>
          </a:p>
          <a:p>
            <a:pPr lvl="2"/>
            <a:r>
              <a:rPr lang="en-US" dirty="0"/>
              <a:t>Bullet text, Delivery, 12 </a:t>
            </a:r>
            <a:r>
              <a:rPr lang="en-US" dirty="0" err="1"/>
              <a:t>pt</a:t>
            </a:r>
            <a:endParaRPr lang="en-US" dirty="0"/>
          </a:p>
          <a:p>
            <a:pPr lvl="3"/>
            <a:r>
              <a:rPr lang="en-US" dirty="0"/>
              <a:t>Bullet text, Delivery, 12 </a:t>
            </a:r>
            <a:r>
              <a:rPr lang="en-US" dirty="0" err="1"/>
              <a:t>pt</a:t>
            </a:r>
            <a:r>
              <a:rPr lang="en-US" dirty="0"/>
              <a:t> </a:t>
            </a:r>
          </a:p>
          <a:p>
            <a:pPr lvl="4"/>
            <a:r>
              <a:rPr lang="en-US" dirty="0"/>
              <a:t>Action title, Delivery Regular, 15 </a:t>
            </a:r>
            <a:r>
              <a:rPr lang="en-US" dirty="0" err="1"/>
              <a:t>pt</a:t>
            </a:r>
            <a:endParaRPr lang="en-US" dirty="0"/>
          </a:p>
          <a:p>
            <a:pPr lvl="5"/>
            <a:r>
              <a:rPr lang="en-US" dirty="0"/>
              <a:t>Paragraph Headline, Delivery Bold, 12 </a:t>
            </a:r>
            <a:r>
              <a:rPr lang="en-US" dirty="0" err="1"/>
              <a:t>pt</a:t>
            </a:r>
            <a:endParaRPr lang="en-US" dirty="0"/>
          </a:p>
          <a:p>
            <a:pPr lvl="6"/>
            <a:r>
              <a:rPr lang="en-US" dirty="0"/>
              <a:t>Bullet number, Delivery, 12 </a:t>
            </a:r>
            <a:r>
              <a:rPr lang="en-US" dirty="0" err="1"/>
              <a:t>pt</a:t>
            </a:r>
            <a:r>
              <a:rPr lang="en-US" dirty="0"/>
              <a:t> </a:t>
            </a:r>
          </a:p>
        </p:txBody>
      </p:sp>
      <p:sp>
        <p:nvSpPr>
          <p:cNvPr id="7" name="Content Placeholder 5">
            <a:extLst>
              <a:ext uri="{FF2B5EF4-FFF2-40B4-BE49-F238E27FC236}">
                <a16:creationId xmlns:a16="http://schemas.microsoft.com/office/drawing/2014/main" id="{09D4F118-EC4E-4697-8B94-89026AF38F06}"/>
              </a:ext>
            </a:extLst>
          </p:cNvPr>
          <p:cNvSpPr>
            <a:spLocks noGrp="1"/>
          </p:cNvSpPr>
          <p:nvPr>
            <p:ph sz="quarter" idx="13" hasCustomPrompt="1"/>
          </p:nvPr>
        </p:nvSpPr>
        <p:spPr>
          <a:xfrm>
            <a:off x="6206066" y="1534584"/>
            <a:ext cx="5553933" cy="4707467"/>
          </a:xfrm>
          <a:prstGeom prst="rect">
            <a:avLst/>
          </a:prstGeom>
        </p:spPr>
        <p:txBody>
          <a:bodyPr/>
          <a:lstStyle>
            <a:lvl1pPr>
              <a:defRPr/>
            </a:lvl1pPr>
            <a:lvl2pPr>
              <a:defRPr/>
            </a:lvl2pPr>
            <a:lvl3pPr>
              <a:defRPr/>
            </a:lvl3pPr>
            <a:lvl4pPr>
              <a:defRPr/>
            </a:lvl4pPr>
            <a:lvl5pPr>
              <a:defRPr/>
            </a:lvl5pPr>
            <a:lvl6pPr>
              <a:defRPr sz="1600"/>
            </a:lvl6pPr>
            <a:lvl7pPr>
              <a:defRPr sz="1600"/>
            </a:lvl7pPr>
          </a:lstStyle>
          <a:p>
            <a:pPr lvl="0"/>
            <a:r>
              <a:rPr lang="en-US" dirty="0"/>
              <a:t>Body text in Delivery, 12 </a:t>
            </a:r>
            <a:r>
              <a:rPr lang="en-US" dirty="0" err="1"/>
              <a:t>pt</a:t>
            </a:r>
            <a:endParaRPr lang="en-US" dirty="0"/>
          </a:p>
          <a:p>
            <a:pPr lvl="1"/>
            <a:r>
              <a:rPr lang="en-US" dirty="0"/>
              <a:t>Bullet text, Delivery, 12 </a:t>
            </a:r>
            <a:r>
              <a:rPr lang="en-US" dirty="0" err="1"/>
              <a:t>pt</a:t>
            </a:r>
            <a:r>
              <a:rPr lang="en-US" dirty="0"/>
              <a:t> </a:t>
            </a:r>
          </a:p>
          <a:p>
            <a:pPr lvl="2"/>
            <a:r>
              <a:rPr lang="en-US" dirty="0"/>
              <a:t>Bullet text, Delivery, 12 </a:t>
            </a:r>
            <a:r>
              <a:rPr lang="en-US" dirty="0" err="1"/>
              <a:t>pt</a:t>
            </a:r>
            <a:endParaRPr lang="en-US" dirty="0"/>
          </a:p>
          <a:p>
            <a:pPr lvl="3"/>
            <a:r>
              <a:rPr lang="en-US" dirty="0"/>
              <a:t>Bullet text, Delivery, 12 </a:t>
            </a:r>
            <a:r>
              <a:rPr lang="en-US" dirty="0" err="1"/>
              <a:t>pt</a:t>
            </a:r>
            <a:r>
              <a:rPr lang="en-US" dirty="0"/>
              <a:t> </a:t>
            </a:r>
          </a:p>
          <a:p>
            <a:pPr lvl="4"/>
            <a:r>
              <a:rPr lang="en-US" dirty="0"/>
              <a:t>Action title, Delivery Regular, 15 </a:t>
            </a:r>
            <a:r>
              <a:rPr lang="en-US" dirty="0" err="1"/>
              <a:t>pt</a:t>
            </a:r>
            <a:endParaRPr lang="en-US" dirty="0"/>
          </a:p>
          <a:p>
            <a:pPr lvl="5"/>
            <a:r>
              <a:rPr lang="en-US" dirty="0"/>
              <a:t>Paragraph Headline, Delivery Bold, 12 </a:t>
            </a:r>
            <a:r>
              <a:rPr lang="en-US" dirty="0" err="1"/>
              <a:t>pt</a:t>
            </a:r>
            <a:endParaRPr lang="en-US" dirty="0"/>
          </a:p>
          <a:p>
            <a:pPr lvl="6"/>
            <a:r>
              <a:rPr lang="en-US" dirty="0"/>
              <a:t>Bullet number, Delivery, 12 </a:t>
            </a:r>
            <a:r>
              <a:rPr lang="en-US" dirty="0" err="1"/>
              <a:t>pt</a:t>
            </a:r>
            <a:r>
              <a:rPr lang="en-US" dirty="0"/>
              <a:t> </a:t>
            </a:r>
          </a:p>
        </p:txBody>
      </p:sp>
    </p:spTree>
    <p:extLst>
      <p:ext uri="{BB962C8B-B14F-4D97-AF65-F5344CB8AC3E}">
        <p14:creationId xmlns:p14="http://schemas.microsoft.com/office/powerpoint/2010/main" val="1831612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ent: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F4958-514A-4601-B68D-C79842B99920}"/>
              </a:ext>
            </a:extLst>
          </p:cNvPr>
          <p:cNvSpPr>
            <a:spLocks noGrp="1"/>
          </p:cNvSpPr>
          <p:nvPr>
            <p:ph type="title" hasCustomPrompt="1"/>
          </p:nvPr>
        </p:nvSpPr>
        <p:spPr/>
        <p:txBody>
          <a:bodyPr/>
          <a:lstStyle>
            <a:lvl1pPr>
              <a:defRPr/>
            </a:lvl1pPr>
          </a:lstStyle>
          <a:p>
            <a:r>
              <a:rPr lang="en-US" dirty="0"/>
              <a:t>Double headline with one or two lines, Delivery Bold, 18 </a:t>
            </a:r>
            <a:r>
              <a:rPr lang="en-US" dirty="0" err="1"/>
              <a:t>pt</a:t>
            </a:r>
            <a:endParaRPr lang="en-US" dirty="0"/>
          </a:p>
        </p:txBody>
      </p:sp>
      <p:sp>
        <p:nvSpPr>
          <p:cNvPr id="3" name="Footer Placeholder 2">
            <a:extLst>
              <a:ext uri="{FF2B5EF4-FFF2-40B4-BE49-F238E27FC236}">
                <a16:creationId xmlns:a16="http://schemas.microsoft.com/office/drawing/2014/main" id="{3C27EF1F-9ACF-48EE-A949-EAF146453979}"/>
              </a:ext>
            </a:extLst>
          </p:cNvPr>
          <p:cNvSpPr>
            <a:spLocks noGrp="1"/>
          </p:cNvSpPr>
          <p:nvPr>
            <p:ph type="ftr" sz="quarter" idx="10"/>
          </p:nvPr>
        </p:nvSpPr>
        <p:spPr/>
        <p:txBody>
          <a:bodyPr/>
          <a:lstStyle/>
          <a:p>
            <a:r>
              <a:rPr lang="en-US" dirty="0"/>
              <a:t>DHL | DPDHL Intelligent Automation, Power Platform and RPA | online | 2023-03-30</a:t>
            </a:r>
          </a:p>
        </p:txBody>
      </p:sp>
      <p:sp>
        <p:nvSpPr>
          <p:cNvPr id="4" name="Slide Number Placeholder 3">
            <a:extLst>
              <a:ext uri="{FF2B5EF4-FFF2-40B4-BE49-F238E27FC236}">
                <a16:creationId xmlns:a16="http://schemas.microsoft.com/office/drawing/2014/main" id="{4438F358-6501-48B8-80CA-E7836E5B9882}"/>
              </a:ext>
            </a:extLst>
          </p:cNvPr>
          <p:cNvSpPr>
            <a:spLocks noGrp="1"/>
          </p:cNvSpPr>
          <p:nvPr>
            <p:ph type="sldNum" sz="quarter" idx="11"/>
          </p:nvPr>
        </p:nvSpPr>
        <p:spPr/>
        <p:txBody>
          <a:bodyPr/>
          <a:lstStyle/>
          <a:p>
            <a:fld id="{C2245BC1-4D7B-4ED3-8F01-840FA35126C6}" type="slidenum">
              <a:rPr lang="en-US" smtClean="0"/>
              <a:pPr/>
              <a:t>‹#›</a:t>
            </a:fld>
            <a:endParaRPr lang="en-US" dirty="0"/>
          </a:p>
        </p:txBody>
      </p:sp>
      <p:sp>
        <p:nvSpPr>
          <p:cNvPr id="8" name="Content Placeholder 7">
            <a:extLst>
              <a:ext uri="{FF2B5EF4-FFF2-40B4-BE49-F238E27FC236}">
                <a16:creationId xmlns:a16="http://schemas.microsoft.com/office/drawing/2014/main" id="{3AB14529-BCAE-43FA-A029-C343F83E0454}"/>
              </a:ext>
            </a:extLst>
          </p:cNvPr>
          <p:cNvSpPr>
            <a:spLocks noGrp="1"/>
          </p:cNvSpPr>
          <p:nvPr>
            <p:ph sz="quarter" idx="14" hasCustomPrompt="1"/>
          </p:nvPr>
        </p:nvSpPr>
        <p:spPr>
          <a:xfrm>
            <a:off x="432001" y="1534584"/>
            <a:ext cx="11327999" cy="4704000"/>
          </a:xfrm>
          <a:prstGeom prst="rect">
            <a:avLst/>
          </a:prstGeom>
        </p:spPr>
        <p:txBody>
          <a:bodyPr/>
          <a:lstStyle>
            <a:lvl1pPr>
              <a:defRPr/>
            </a:lvl1pPr>
            <a:lvl2pPr>
              <a:defRPr/>
            </a:lvl2pPr>
            <a:lvl3pPr>
              <a:defRPr/>
            </a:lvl3pPr>
            <a:lvl4pPr>
              <a:defRPr/>
            </a:lvl4pPr>
            <a:lvl5pPr>
              <a:defRPr/>
            </a:lvl5pPr>
            <a:lvl6pPr>
              <a:defRPr sz="1600"/>
            </a:lvl6pPr>
            <a:lvl7pPr>
              <a:defRPr sz="1600"/>
            </a:lvl7pPr>
          </a:lstStyle>
          <a:p>
            <a:pPr lvl="0"/>
            <a:r>
              <a:rPr lang="en-US" dirty="0"/>
              <a:t>Body text in Delivery, 12 </a:t>
            </a:r>
            <a:r>
              <a:rPr lang="en-US" dirty="0" err="1"/>
              <a:t>pt</a:t>
            </a:r>
            <a:endParaRPr lang="en-US" dirty="0"/>
          </a:p>
          <a:p>
            <a:pPr lvl="1"/>
            <a:r>
              <a:rPr lang="en-US" dirty="0"/>
              <a:t>Bullet text, Delivery, 12 </a:t>
            </a:r>
            <a:r>
              <a:rPr lang="en-US" dirty="0" err="1"/>
              <a:t>pt</a:t>
            </a:r>
            <a:r>
              <a:rPr lang="en-US" dirty="0"/>
              <a:t> </a:t>
            </a:r>
          </a:p>
          <a:p>
            <a:pPr lvl="2"/>
            <a:r>
              <a:rPr lang="en-US" dirty="0"/>
              <a:t>Bullet text, Delivery, 12 </a:t>
            </a:r>
            <a:r>
              <a:rPr lang="en-US" dirty="0" err="1"/>
              <a:t>pt</a:t>
            </a:r>
            <a:endParaRPr lang="en-US" dirty="0"/>
          </a:p>
          <a:p>
            <a:pPr lvl="3"/>
            <a:r>
              <a:rPr lang="en-US" dirty="0"/>
              <a:t>Bullet text, Delivery, 12 </a:t>
            </a:r>
            <a:r>
              <a:rPr lang="en-US" dirty="0" err="1"/>
              <a:t>pt</a:t>
            </a:r>
            <a:r>
              <a:rPr lang="en-US" dirty="0"/>
              <a:t> </a:t>
            </a:r>
          </a:p>
          <a:p>
            <a:pPr lvl="4"/>
            <a:r>
              <a:rPr lang="en-US" dirty="0"/>
              <a:t>Action title, Delivery Regular, 15 </a:t>
            </a:r>
            <a:r>
              <a:rPr lang="en-US" dirty="0" err="1"/>
              <a:t>pt</a:t>
            </a:r>
            <a:endParaRPr lang="en-US" dirty="0"/>
          </a:p>
          <a:p>
            <a:pPr lvl="5"/>
            <a:r>
              <a:rPr lang="en-US" dirty="0"/>
              <a:t>Paragraph Headline, Delivery Bold, 12 </a:t>
            </a:r>
            <a:r>
              <a:rPr lang="en-US" dirty="0" err="1"/>
              <a:t>pt</a:t>
            </a:r>
            <a:endParaRPr lang="en-US" dirty="0"/>
          </a:p>
          <a:p>
            <a:pPr lvl="6"/>
            <a:r>
              <a:rPr lang="en-US" sz="1600" dirty="0"/>
              <a:t>Bullet number, Delivery, 12 </a:t>
            </a:r>
            <a:r>
              <a:rPr lang="en-US" sz="1600" dirty="0" err="1"/>
              <a:t>pt</a:t>
            </a:r>
            <a:r>
              <a:rPr lang="en-US" sz="1600" dirty="0"/>
              <a:t> </a:t>
            </a:r>
          </a:p>
        </p:txBody>
      </p:sp>
      <p:sp>
        <p:nvSpPr>
          <p:cNvPr id="5" name="Rectangle 4">
            <a:extLst>
              <a:ext uri="{FF2B5EF4-FFF2-40B4-BE49-F238E27FC236}">
                <a16:creationId xmlns:a16="http://schemas.microsoft.com/office/drawing/2014/main" id="{9D5CED03-C33D-4356-A21D-74205078B24D}"/>
              </a:ext>
            </a:extLst>
          </p:cNvPr>
          <p:cNvSpPr/>
          <p:nvPr/>
        </p:nvSpPr>
        <p:spPr>
          <a:xfrm>
            <a:off x="3048000" y="2305617"/>
            <a:ext cx="6096000" cy="461665"/>
          </a:xfrm>
          <a:prstGeom prst="rect">
            <a:avLst/>
          </a:prstGeom>
        </p:spPr>
        <p:txBody>
          <a:bodyPr>
            <a:spAutoFit/>
          </a:bodyPr>
          <a:lstStyle/>
          <a:p>
            <a:pPr lvl="2"/>
            <a:r>
              <a:rPr lang="en-US" sz="2400" dirty="0"/>
              <a:t> </a:t>
            </a:r>
          </a:p>
        </p:txBody>
      </p:sp>
    </p:spTree>
    <p:extLst>
      <p:ext uri="{BB962C8B-B14F-4D97-AF65-F5344CB8AC3E}">
        <p14:creationId xmlns:p14="http://schemas.microsoft.com/office/powerpoint/2010/main" val="3108417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ontent: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EF21E-737D-4419-BFB1-7E3BAF4E7B53}"/>
              </a:ext>
            </a:extLst>
          </p:cNvPr>
          <p:cNvSpPr>
            <a:spLocks noGrp="1"/>
          </p:cNvSpPr>
          <p:nvPr>
            <p:ph type="title" hasCustomPrompt="1"/>
          </p:nvPr>
        </p:nvSpPr>
        <p:spPr/>
        <p:txBody>
          <a:bodyPr/>
          <a:lstStyle>
            <a:lvl1pPr>
              <a:defRPr/>
            </a:lvl1pPr>
          </a:lstStyle>
          <a:p>
            <a:r>
              <a:rPr lang="en-US" dirty="0"/>
              <a:t>Double headline with one or two lines, Delivery Bold, 18 </a:t>
            </a:r>
            <a:r>
              <a:rPr lang="en-US" dirty="0" err="1"/>
              <a:t>pt</a:t>
            </a:r>
            <a:endParaRPr lang="en-US" dirty="0"/>
          </a:p>
        </p:txBody>
      </p:sp>
      <p:sp>
        <p:nvSpPr>
          <p:cNvPr id="3" name="Footer Placeholder 2">
            <a:extLst>
              <a:ext uri="{FF2B5EF4-FFF2-40B4-BE49-F238E27FC236}">
                <a16:creationId xmlns:a16="http://schemas.microsoft.com/office/drawing/2014/main" id="{2D4C42CC-B85A-402A-8160-8B4CC7900462}"/>
              </a:ext>
            </a:extLst>
          </p:cNvPr>
          <p:cNvSpPr>
            <a:spLocks noGrp="1"/>
          </p:cNvSpPr>
          <p:nvPr>
            <p:ph type="ftr" sz="quarter" idx="10"/>
          </p:nvPr>
        </p:nvSpPr>
        <p:spPr/>
        <p:txBody>
          <a:bodyPr/>
          <a:lstStyle/>
          <a:p>
            <a:r>
              <a:rPr lang="en-US" dirty="0"/>
              <a:t>DHL | DPDHL Intelligent Automation, Power Platform and RPA | online | 2023-03-30</a:t>
            </a:r>
          </a:p>
        </p:txBody>
      </p:sp>
      <p:sp>
        <p:nvSpPr>
          <p:cNvPr id="4" name="Slide Number Placeholder 3">
            <a:extLst>
              <a:ext uri="{FF2B5EF4-FFF2-40B4-BE49-F238E27FC236}">
                <a16:creationId xmlns:a16="http://schemas.microsoft.com/office/drawing/2014/main" id="{E2238AF6-F51C-40B8-BD5A-EE1AE942F1B7}"/>
              </a:ext>
            </a:extLst>
          </p:cNvPr>
          <p:cNvSpPr>
            <a:spLocks noGrp="1"/>
          </p:cNvSpPr>
          <p:nvPr>
            <p:ph type="sldNum" sz="quarter" idx="11"/>
          </p:nvPr>
        </p:nvSpPr>
        <p:spPr/>
        <p:txBody>
          <a:bodyPr/>
          <a:lstStyle/>
          <a:p>
            <a:fld id="{C2245BC1-4D7B-4ED3-8F01-840FA35126C6}" type="slidenum">
              <a:rPr lang="en-US" smtClean="0"/>
              <a:pPr/>
              <a:t>‹#›</a:t>
            </a:fld>
            <a:endParaRPr lang="en-US" dirty="0"/>
          </a:p>
        </p:txBody>
      </p:sp>
    </p:spTree>
    <p:extLst>
      <p:ext uri="{BB962C8B-B14F-4D97-AF65-F5344CB8AC3E}">
        <p14:creationId xmlns:p14="http://schemas.microsoft.com/office/powerpoint/2010/main" val="82006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8009C-75DB-4C05-838D-30FC24E38749}"/>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319C4FEB-0C86-4B89-90DC-955EEA6679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3C2CBFEA-93F1-4DA0-AF72-DADEF3D91A60}"/>
              </a:ext>
            </a:extLst>
          </p:cNvPr>
          <p:cNvSpPr>
            <a:spLocks noGrp="1"/>
          </p:cNvSpPr>
          <p:nvPr>
            <p:ph type="dt" sz="half" idx="10"/>
          </p:nvPr>
        </p:nvSpPr>
        <p:spPr/>
        <p:txBody>
          <a:bodyPr/>
          <a:lstStyle/>
          <a:p>
            <a:fld id="{CE820ED4-B185-4973-8A70-F400786B5B78}" type="datetimeFigureOut">
              <a:rPr lang="de-DE" smtClean="0"/>
              <a:t>2023-03-27</a:t>
            </a:fld>
            <a:endParaRPr lang="de-DE"/>
          </a:p>
        </p:txBody>
      </p:sp>
      <p:sp>
        <p:nvSpPr>
          <p:cNvPr id="5" name="Footer Placeholder 4">
            <a:extLst>
              <a:ext uri="{FF2B5EF4-FFF2-40B4-BE49-F238E27FC236}">
                <a16:creationId xmlns:a16="http://schemas.microsoft.com/office/drawing/2014/main" id="{204F586B-F5C2-4F77-827D-52480245B0CA}"/>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A652F9E4-4814-43FC-B8C7-A392BD6D8A77}"/>
              </a:ext>
            </a:extLst>
          </p:cNvPr>
          <p:cNvSpPr>
            <a:spLocks noGrp="1"/>
          </p:cNvSpPr>
          <p:nvPr>
            <p:ph type="sldNum" sz="quarter" idx="12"/>
          </p:nvPr>
        </p:nvSpPr>
        <p:spPr/>
        <p:txBody>
          <a:bodyPr/>
          <a:lstStyle/>
          <a:p>
            <a:fld id="{2209056C-89C4-499E-9B75-2468C4152B12}" type="slidenum">
              <a:rPr lang="de-DE" smtClean="0"/>
              <a:t>‹#›</a:t>
            </a:fld>
            <a:endParaRPr lang="de-DE"/>
          </a:p>
        </p:txBody>
      </p:sp>
    </p:spTree>
    <p:extLst>
      <p:ext uri="{BB962C8B-B14F-4D97-AF65-F5344CB8AC3E}">
        <p14:creationId xmlns:p14="http://schemas.microsoft.com/office/powerpoint/2010/main" val="1760037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88117-5196-459B-839D-AC363207B4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A8870B64-7811-48D7-8883-8922B882A4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B718BF-96E3-4C03-BC97-C539C3472DC2}"/>
              </a:ext>
            </a:extLst>
          </p:cNvPr>
          <p:cNvSpPr>
            <a:spLocks noGrp="1"/>
          </p:cNvSpPr>
          <p:nvPr>
            <p:ph type="dt" sz="half" idx="10"/>
          </p:nvPr>
        </p:nvSpPr>
        <p:spPr/>
        <p:txBody>
          <a:bodyPr/>
          <a:lstStyle/>
          <a:p>
            <a:fld id="{CE820ED4-B185-4973-8A70-F400786B5B78}" type="datetimeFigureOut">
              <a:rPr lang="de-DE" smtClean="0"/>
              <a:t>2023-03-27</a:t>
            </a:fld>
            <a:endParaRPr lang="de-DE"/>
          </a:p>
        </p:txBody>
      </p:sp>
      <p:sp>
        <p:nvSpPr>
          <p:cNvPr id="5" name="Footer Placeholder 4">
            <a:extLst>
              <a:ext uri="{FF2B5EF4-FFF2-40B4-BE49-F238E27FC236}">
                <a16:creationId xmlns:a16="http://schemas.microsoft.com/office/drawing/2014/main" id="{38D27590-2D7F-4F95-8D0E-3526FD847BF6}"/>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BDCA6E4-2D69-4338-B8FA-89D623322BD9}"/>
              </a:ext>
            </a:extLst>
          </p:cNvPr>
          <p:cNvSpPr>
            <a:spLocks noGrp="1"/>
          </p:cNvSpPr>
          <p:nvPr>
            <p:ph type="sldNum" sz="quarter" idx="12"/>
          </p:nvPr>
        </p:nvSpPr>
        <p:spPr/>
        <p:txBody>
          <a:bodyPr/>
          <a:lstStyle/>
          <a:p>
            <a:fld id="{2209056C-89C4-499E-9B75-2468C4152B12}" type="slidenum">
              <a:rPr lang="de-DE" smtClean="0"/>
              <a:t>‹#›</a:t>
            </a:fld>
            <a:endParaRPr lang="de-DE"/>
          </a:p>
        </p:txBody>
      </p:sp>
    </p:spTree>
    <p:extLst>
      <p:ext uri="{BB962C8B-B14F-4D97-AF65-F5344CB8AC3E}">
        <p14:creationId xmlns:p14="http://schemas.microsoft.com/office/powerpoint/2010/main" val="3863933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DEE32-DAE7-4445-AA88-855675777EB4}"/>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0244776D-CC84-43D0-AB3C-8C2C212EDB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14CE8ED6-91D8-4EE5-8D62-8447C7A3D2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C832F930-11C4-461D-A86C-45019F574A93}"/>
              </a:ext>
            </a:extLst>
          </p:cNvPr>
          <p:cNvSpPr>
            <a:spLocks noGrp="1"/>
          </p:cNvSpPr>
          <p:nvPr>
            <p:ph type="dt" sz="half" idx="10"/>
          </p:nvPr>
        </p:nvSpPr>
        <p:spPr/>
        <p:txBody>
          <a:bodyPr/>
          <a:lstStyle/>
          <a:p>
            <a:fld id="{CE820ED4-B185-4973-8A70-F400786B5B78}" type="datetimeFigureOut">
              <a:rPr lang="de-DE" smtClean="0"/>
              <a:t>2023-03-27</a:t>
            </a:fld>
            <a:endParaRPr lang="de-DE"/>
          </a:p>
        </p:txBody>
      </p:sp>
      <p:sp>
        <p:nvSpPr>
          <p:cNvPr id="6" name="Footer Placeholder 5">
            <a:extLst>
              <a:ext uri="{FF2B5EF4-FFF2-40B4-BE49-F238E27FC236}">
                <a16:creationId xmlns:a16="http://schemas.microsoft.com/office/drawing/2014/main" id="{C55F6CD6-3BB8-4DFB-879F-F198A53782B5}"/>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2E3ED436-B855-4470-B6FF-459DCD0F46B2}"/>
              </a:ext>
            </a:extLst>
          </p:cNvPr>
          <p:cNvSpPr>
            <a:spLocks noGrp="1"/>
          </p:cNvSpPr>
          <p:nvPr>
            <p:ph type="sldNum" sz="quarter" idx="12"/>
          </p:nvPr>
        </p:nvSpPr>
        <p:spPr/>
        <p:txBody>
          <a:bodyPr/>
          <a:lstStyle/>
          <a:p>
            <a:fld id="{2209056C-89C4-499E-9B75-2468C4152B12}" type="slidenum">
              <a:rPr lang="de-DE" smtClean="0"/>
              <a:t>‹#›</a:t>
            </a:fld>
            <a:endParaRPr lang="de-DE"/>
          </a:p>
        </p:txBody>
      </p:sp>
    </p:spTree>
    <p:extLst>
      <p:ext uri="{BB962C8B-B14F-4D97-AF65-F5344CB8AC3E}">
        <p14:creationId xmlns:p14="http://schemas.microsoft.com/office/powerpoint/2010/main" val="1285883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C8DDA-681C-4E8B-8F82-405D5D47CEAA}"/>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B66A43AB-9969-46F7-BFDC-0D2D358908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D1AD6E-1D0E-49AF-920D-FC133E6907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EF136EE3-3EFB-4E75-A0B3-6D97898754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C0E187-98A8-471C-9E3F-BFD17439E9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BEA734E6-DF28-46E6-BDCB-D2F3CBE4F023}"/>
              </a:ext>
            </a:extLst>
          </p:cNvPr>
          <p:cNvSpPr>
            <a:spLocks noGrp="1"/>
          </p:cNvSpPr>
          <p:nvPr>
            <p:ph type="dt" sz="half" idx="10"/>
          </p:nvPr>
        </p:nvSpPr>
        <p:spPr/>
        <p:txBody>
          <a:bodyPr/>
          <a:lstStyle/>
          <a:p>
            <a:fld id="{CE820ED4-B185-4973-8A70-F400786B5B78}" type="datetimeFigureOut">
              <a:rPr lang="de-DE" smtClean="0"/>
              <a:t>2023-03-27</a:t>
            </a:fld>
            <a:endParaRPr lang="de-DE"/>
          </a:p>
        </p:txBody>
      </p:sp>
      <p:sp>
        <p:nvSpPr>
          <p:cNvPr id="8" name="Footer Placeholder 7">
            <a:extLst>
              <a:ext uri="{FF2B5EF4-FFF2-40B4-BE49-F238E27FC236}">
                <a16:creationId xmlns:a16="http://schemas.microsoft.com/office/drawing/2014/main" id="{85349AEC-6901-430E-9A0D-92E606330154}"/>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AB69B5A6-8162-40D9-A476-E6E322502651}"/>
              </a:ext>
            </a:extLst>
          </p:cNvPr>
          <p:cNvSpPr>
            <a:spLocks noGrp="1"/>
          </p:cNvSpPr>
          <p:nvPr>
            <p:ph type="sldNum" sz="quarter" idx="12"/>
          </p:nvPr>
        </p:nvSpPr>
        <p:spPr/>
        <p:txBody>
          <a:bodyPr/>
          <a:lstStyle/>
          <a:p>
            <a:fld id="{2209056C-89C4-499E-9B75-2468C4152B12}" type="slidenum">
              <a:rPr lang="de-DE" smtClean="0"/>
              <a:t>‹#›</a:t>
            </a:fld>
            <a:endParaRPr lang="de-DE"/>
          </a:p>
        </p:txBody>
      </p:sp>
    </p:spTree>
    <p:extLst>
      <p:ext uri="{BB962C8B-B14F-4D97-AF65-F5344CB8AC3E}">
        <p14:creationId xmlns:p14="http://schemas.microsoft.com/office/powerpoint/2010/main" val="315128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48220-D036-4D22-940A-342F05F84EEB}"/>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7723BDEE-6374-475B-9716-75219B193D7F}"/>
              </a:ext>
            </a:extLst>
          </p:cNvPr>
          <p:cNvSpPr>
            <a:spLocks noGrp="1"/>
          </p:cNvSpPr>
          <p:nvPr>
            <p:ph type="dt" sz="half" idx="10"/>
          </p:nvPr>
        </p:nvSpPr>
        <p:spPr/>
        <p:txBody>
          <a:bodyPr/>
          <a:lstStyle/>
          <a:p>
            <a:fld id="{CE820ED4-B185-4973-8A70-F400786B5B78}" type="datetimeFigureOut">
              <a:rPr lang="de-DE" smtClean="0"/>
              <a:t>2023-03-27</a:t>
            </a:fld>
            <a:endParaRPr lang="de-DE"/>
          </a:p>
        </p:txBody>
      </p:sp>
      <p:sp>
        <p:nvSpPr>
          <p:cNvPr id="4" name="Footer Placeholder 3">
            <a:extLst>
              <a:ext uri="{FF2B5EF4-FFF2-40B4-BE49-F238E27FC236}">
                <a16:creationId xmlns:a16="http://schemas.microsoft.com/office/drawing/2014/main" id="{8E0F68C2-2720-4C04-952C-C2B3BE53FEEE}"/>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05FBEE78-633D-4765-B5AC-24DB2C86F57B}"/>
              </a:ext>
            </a:extLst>
          </p:cNvPr>
          <p:cNvSpPr>
            <a:spLocks noGrp="1"/>
          </p:cNvSpPr>
          <p:nvPr>
            <p:ph type="sldNum" sz="quarter" idx="12"/>
          </p:nvPr>
        </p:nvSpPr>
        <p:spPr/>
        <p:txBody>
          <a:bodyPr/>
          <a:lstStyle/>
          <a:p>
            <a:fld id="{2209056C-89C4-499E-9B75-2468C4152B12}" type="slidenum">
              <a:rPr lang="de-DE" smtClean="0"/>
              <a:t>‹#›</a:t>
            </a:fld>
            <a:endParaRPr lang="de-DE"/>
          </a:p>
        </p:txBody>
      </p:sp>
    </p:spTree>
    <p:extLst>
      <p:ext uri="{BB962C8B-B14F-4D97-AF65-F5344CB8AC3E}">
        <p14:creationId xmlns:p14="http://schemas.microsoft.com/office/powerpoint/2010/main" val="147372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43A1E9-07E4-4E9C-AEBC-04E96F1BBC55}"/>
              </a:ext>
            </a:extLst>
          </p:cNvPr>
          <p:cNvSpPr>
            <a:spLocks noGrp="1"/>
          </p:cNvSpPr>
          <p:nvPr>
            <p:ph type="dt" sz="half" idx="10"/>
          </p:nvPr>
        </p:nvSpPr>
        <p:spPr/>
        <p:txBody>
          <a:bodyPr/>
          <a:lstStyle/>
          <a:p>
            <a:fld id="{CE820ED4-B185-4973-8A70-F400786B5B78}" type="datetimeFigureOut">
              <a:rPr lang="de-DE" smtClean="0"/>
              <a:t>2023-03-27</a:t>
            </a:fld>
            <a:endParaRPr lang="de-DE"/>
          </a:p>
        </p:txBody>
      </p:sp>
      <p:sp>
        <p:nvSpPr>
          <p:cNvPr id="3" name="Footer Placeholder 2">
            <a:extLst>
              <a:ext uri="{FF2B5EF4-FFF2-40B4-BE49-F238E27FC236}">
                <a16:creationId xmlns:a16="http://schemas.microsoft.com/office/drawing/2014/main" id="{D635B106-CB94-4248-B9B7-99D8B917BE16}"/>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8F12855A-CFF9-4B51-A6B3-AAB040A105D0}"/>
              </a:ext>
            </a:extLst>
          </p:cNvPr>
          <p:cNvSpPr>
            <a:spLocks noGrp="1"/>
          </p:cNvSpPr>
          <p:nvPr>
            <p:ph type="sldNum" sz="quarter" idx="12"/>
          </p:nvPr>
        </p:nvSpPr>
        <p:spPr/>
        <p:txBody>
          <a:bodyPr/>
          <a:lstStyle/>
          <a:p>
            <a:fld id="{2209056C-89C4-499E-9B75-2468C4152B12}" type="slidenum">
              <a:rPr lang="de-DE" smtClean="0"/>
              <a:t>‹#›</a:t>
            </a:fld>
            <a:endParaRPr lang="de-DE"/>
          </a:p>
        </p:txBody>
      </p:sp>
    </p:spTree>
    <p:extLst>
      <p:ext uri="{BB962C8B-B14F-4D97-AF65-F5344CB8AC3E}">
        <p14:creationId xmlns:p14="http://schemas.microsoft.com/office/powerpoint/2010/main" val="297625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9FCA0-6440-4D93-8CA9-33FCE7C645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31144AFD-DBF0-4A8E-87B7-4D15F9C1A0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45BB5389-EA44-4D24-9190-E3D18F7BA8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82D802-94C1-4DB2-A79A-8B4BDB7E5040}"/>
              </a:ext>
            </a:extLst>
          </p:cNvPr>
          <p:cNvSpPr>
            <a:spLocks noGrp="1"/>
          </p:cNvSpPr>
          <p:nvPr>
            <p:ph type="dt" sz="half" idx="10"/>
          </p:nvPr>
        </p:nvSpPr>
        <p:spPr/>
        <p:txBody>
          <a:bodyPr/>
          <a:lstStyle/>
          <a:p>
            <a:fld id="{CE820ED4-B185-4973-8A70-F400786B5B78}" type="datetimeFigureOut">
              <a:rPr lang="de-DE" smtClean="0"/>
              <a:t>2023-03-27</a:t>
            </a:fld>
            <a:endParaRPr lang="de-DE"/>
          </a:p>
        </p:txBody>
      </p:sp>
      <p:sp>
        <p:nvSpPr>
          <p:cNvPr id="6" name="Footer Placeholder 5">
            <a:extLst>
              <a:ext uri="{FF2B5EF4-FFF2-40B4-BE49-F238E27FC236}">
                <a16:creationId xmlns:a16="http://schemas.microsoft.com/office/drawing/2014/main" id="{186C5507-F897-487C-AF83-3D8BE233CEFA}"/>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19EE8E32-4B9C-4A82-9FD9-EE1C434B5A19}"/>
              </a:ext>
            </a:extLst>
          </p:cNvPr>
          <p:cNvSpPr>
            <a:spLocks noGrp="1"/>
          </p:cNvSpPr>
          <p:nvPr>
            <p:ph type="sldNum" sz="quarter" idx="12"/>
          </p:nvPr>
        </p:nvSpPr>
        <p:spPr/>
        <p:txBody>
          <a:bodyPr/>
          <a:lstStyle/>
          <a:p>
            <a:fld id="{2209056C-89C4-499E-9B75-2468C4152B12}" type="slidenum">
              <a:rPr lang="de-DE" smtClean="0"/>
              <a:t>‹#›</a:t>
            </a:fld>
            <a:endParaRPr lang="de-DE"/>
          </a:p>
        </p:txBody>
      </p:sp>
    </p:spTree>
    <p:extLst>
      <p:ext uri="{BB962C8B-B14F-4D97-AF65-F5344CB8AC3E}">
        <p14:creationId xmlns:p14="http://schemas.microsoft.com/office/powerpoint/2010/main" val="171023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5529C-A308-4924-B603-382BFACC9A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178AFBC1-9D12-4EE2-A46F-91740CC2E8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71B4A535-5BB4-4D0F-8911-5F08ED64E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A5FF0A-34E7-42E4-B5B4-8B46CC42D820}"/>
              </a:ext>
            </a:extLst>
          </p:cNvPr>
          <p:cNvSpPr>
            <a:spLocks noGrp="1"/>
          </p:cNvSpPr>
          <p:nvPr>
            <p:ph type="dt" sz="half" idx="10"/>
          </p:nvPr>
        </p:nvSpPr>
        <p:spPr/>
        <p:txBody>
          <a:bodyPr/>
          <a:lstStyle/>
          <a:p>
            <a:fld id="{CE820ED4-B185-4973-8A70-F400786B5B78}" type="datetimeFigureOut">
              <a:rPr lang="de-DE" smtClean="0"/>
              <a:t>2023-03-27</a:t>
            </a:fld>
            <a:endParaRPr lang="de-DE"/>
          </a:p>
        </p:txBody>
      </p:sp>
      <p:sp>
        <p:nvSpPr>
          <p:cNvPr id="6" name="Footer Placeholder 5">
            <a:extLst>
              <a:ext uri="{FF2B5EF4-FFF2-40B4-BE49-F238E27FC236}">
                <a16:creationId xmlns:a16="http://schemas.microsoft.com/office/drawing/2014/main" id="{2191217C-D86C-4ACD-A880-D69463102DB9}"/>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EB490D0F-BC1A-4D32-A0E9-06F19985D9C2}"/>
              </a:ext>
            </a:extLst>
          </p:cNvPr>
          <p:cNvSpPr>
            <a:spLocks noGrp="1"/>
          </p:cNvSpPr>
          <p:nvPr>
            <p:ph type="sldNum" sz="quarter" idx="12"/>
          </p:nvPr>
        </p:nvSpPr>
        <p:spPr/>
        <p:txBody>
          <a:bodyPr/>
          <a:lstStyle/>
          <a:p>
            <a:fld id="{2209056C-89C4-499E-9B75-2468C4152B12}" type="slidenum">
              <a:rPr lang="de-DE" smtClean="0"/>
              <a:t>‹#›</a:t>
            </a:fld>
            <a:endParaRPr lang="de-DE"/>
          </a:p>
        </p:txBody>
      </p:sp>
    </p:spTree>
    <p:extLst>
      <p:ext uri="{BB962C8B-B14F-4D97-AF65-F5344CB8AC3E}">
        <p14:creationId xmlns:p14="http://schemas.microsoft.com/office/powerpoint/2010/main" val="2849823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BC6749-D56C-4EAE-950D-E7EFFF62A5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96F8143A-A975-4EE2-8CB2-9746C8EF11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DC254ADA-D3A9-4BFB-B1E5-B86F422699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820ED4-B185-4973-8A70-F400786B5B78}" type="datetimeFigureOut">
              <a:rPr lang="de-DE" smtClean="0"/>
              <a:t>2023-03-27</a:t>
            </a:fld>
            <a:endParaRPr lang="de-DE"/>
          </a:p>
        </p:txBody>
      </p:sp>
      <p:sp>
        <p:nvSpPr>
          <p:cNvPr id="5" name="Footer Placeholder 4">
            <a:extLst>
              <a:ext uri="{FF2B5EF4-FFF2-40B4-BE49-F238E27FC236}">
                <a16:creationId xmlns:a16="http://schemas.microsoft.com/office/drawing/2014/main" id="{B13BD264-2F88-4EA4-9621-1E473C7203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5C65D256-1094-498D-B1C4-70DF1F6D40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09056C-89C4-499E-9B75-2468C4152B12}" type="slidenum">
              <a:rPr lang="de-DE" smtClean="0"/>
              <a:t>‹#›</a:t>
            </a:fld>
            <a:endParaRPr lang="de-DE"/>
          </a:p>
        </p:txBody>
      </p:sp>
    </p:spTree>
    <p:extLst>
      <p:ext uri="{BB962C8B-B14F-4D97-AF65-F5344CB8AC3E}">
        <p14:creationId xmlns:p14="http://schemas.microsoft.com/office/powerpoint/2010/main" val="2471432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slideLayout" Target="../slideLayouts/slideLayout12.xml"/><Relationship Id="rId7" Type="http://schemas.openxmlformats.org/officeDocument/2006/relationships/image" Target="../media/image37.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2.emf"/><Relationship Id="rId5" Type="http://schemas.openxmlformats.org/officeDocument/2006/relationships/oleObject" Target="../embeddings/oleObject6.bin"/><Relationship Id="rId10" Type="http://schemas.openxmlformats.org/officeDocument/2006/relationships/image" Target="../media/image40.svg"/><Relationship Id="rId4" Type="http://schemas.openxmlformats.org/officeDocument/2006/relationships/notesSlide" Target="../notesSlides/notesSlide6.xml"/><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14.xml"/><Relationship Id="rId7" Type="http://schemas.openxmlformats.org/officeDocument/2006/relationships/image" Target="../media/image41.png"/><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2.emf"/><Relationship Id="rId5" Type="http://schemas.openxmlformats.org/officeDocument/2006/relationships/oleObject" Target="../embeddings/oleObject7.bin"/><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Layout" Target="../slideLayouts/slideLayout13.xml"/><Relationship Id="rId7" Type="http://schemas.openxmlformats.org/officeDocument/2006/relationships/image" Target="../media/image43.png"/><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2.emf"/><Relationship Id="rId5" Type="http://schemas.openxmlformats.org/officeDocument/2006/relationships/oleObject" Target="../embeddings/oleObject8.bin"/><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slideLayout" Target="../slideLayouts/slideLayout12.xml"/><Relationship Id="rId7" Type="http://schemas.openxmlformats.org/officeDocument/2006/relationships/image" Target="../media/image4.jpe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emf"/><Relationship Id="rId5" Type="http://schemas.openxmlformats.org/officeDocument/2006/relationships/oleObject" Target="../embeddings/oleObject2.bin"/><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f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slideLayout" Target="../slideLayouts/slideLayout14.xml"/><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tags" Target="../tags/tag3.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vmlDrawing" Target="../drawings/vmlDrawing3.vml"/><Relationship Id="rId6" Type="http://schemas.openxmlformats.org/officeDocument/2006/relationships/image" Target="../media/image2.emf"/><Relationship Id="rId11" Type="http://schemas.openxmlformats.org/officeDocument/2006/relationships/image" Target="../media/image12.png"/><Relationship Id="rId24" Type="http://schemas.openxmlformats.org/officeDocument/2006/relationships/image" Target="../media/image25.png"/><Relationship Id="rId5" Type="http://schemas.openxmlformats.org/officeDocument/2006/relationships/oleObject" Target="../embeddings/oleObject3.bin"/><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notesSlide" Target="../notesSlides/notesSlide3.xml"/><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12.xml"/><Relationship Id="rId7" Type="http://schemas.openxmlformats.org/officeDocument/2006/relationships/image" Target="../media/image33.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12.xml"/><Relationship Id="rId7" Type="http://schemas.openxmlformats.org/officeDocument/2006/relationships/hyperlink" Target="https://learn.microsoft.com/en-us/connectors/approvals/" TargetMode="Externa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2.emf"/><Relationship Id="rId5" Type="http://schemas.openxmlformats.org/officeDocument/2006/relationships/oleObject" Target="../embeddings/oleObject5.bin"/><Relationship Id="rId4" Type="http://schemas.openxmlformats.org/officeDocument/2006/relationships/notesSlide" Target="../notesSlides/notesSlide5.xml"/><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28F7D-A920-4B29-80FE-35108147D447}"/>
              </a:ext>
            </a:extLst>
          </p:cNvPr>
          <p:cNvSpPr>
            <a:spLocks noGrp="1"/>
          </p:cNvSpPr>
          <p:nvPr>
            <p:ph type="ctrTitle"/>
          </p:nvPr>
        </p:nvSpPr>
        <p:spPr/>
        <p:txBody>
          <a:bodyPr/>
          <a:lstStyle/>
          <a:p>
            <a:r>
              <a:rPr lang="de-DE" dirty="0"/>
              <a:t>Microsoft Power </a:t>
            </a:r>
            <a:r>
              <a:rPr lang="de-DE" dirty="0" err="1"/>
              <a:t>Platform</a:t>
            </a:r>
            <a:endParaRPr lang="de-DE" dirty="0"/>
          </a:p>
        </p:txBody>
      </p:sp>
      <p:sp>
        <p:nvSpPr>
          <p:cNvPr id="3" name="Subtitle 2">
            <a:extLst>
              <a:ext uri="{FF2B5EF4-FFF2-40B4-BE49-F238E27FC236}">
                <a16:creationId xmlns:a16="http://schemas.microsoft.com/office/drawing/2014/main" id="{75A96A98-C566-42AA-A96D-D2F789D8EC69}"/>
              </a:ext>
            </a:extLst>
          </p:cNvPr>
          <p:cNvSpPr>
            <a:spLocks noGrp="1"/>
          </p:cNvSpPr>
          <p:nvPr>
            <p:ph type="subTitle" idx="1"/>
          </p:nvPr>
        </p:nvSpPr>
        <p:spPr/>
        <p:txBody>
          <a:bodyPr/>
          <a:lstStyle/>
          <a:p>
            <a:r>
              <a:rPr lang="de-DE" dirty="0">
                <a:solidFill>
                  <a:schemeClr val="bg1"/>
                </a:solidFill>
              </a:rPr>
              <a:t>Intelligent Automation Usergroup BS/WOB - #3</a:t>
            </a:r>
          </a:p>
        </p:txBody>
      </p:sp>
    </p:spTree>
    <p:extLst>
      <p:ext uri="{BB962C8B-B14F-4D97-AF65-F5344CB8AC3E}">
        <p14:creationId xmlns:p14="http://schemas.microsoft.com/office/powerpoint/2010/main" val="1271890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91FB08A-2154-42CB-8F46-3C19BB4061D1}"/>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10245" name="think-cell Slide" r:id="rId5" imgW="425" imgH="426" progId="TCLayout.ActiveDocument.1">
                  <p:embed/>
                </p:oleObj>
              </mc:Choice>
              <mc:Fallback>
                <p:oleObj name="think-cell Slide" r:id="rId5" imgW="425" imgH="426" progId="TCLayout.ActiveDocument.1">
                  <p:embed/>
                  <p:pic>
                    <p:nvPicPr>
                      <p:cNvPr id="8" name="Object 7" hidden="1">
                        <a:extLst>
                          <a:ext uri="{FF2B5EF4-FFF2-40B4-BE49-F238E27FC236}">
                            <a16:creationId xmlns:a16="http://schemas.microsoft.com/office/drawing/2014/main" id="{991FB08A-2154-42CB-8F46-3C19BB4061D1}"/>
                          </a:ext>
                        </a:extLst>
                      </p:cNvPr>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4C2ABF4-3D00-4675-96EE-8D70E292C759}"/>
              </a:ext>
            </a:extLst>
          </p:cNvPr>
          <p:cNvSpPr>
            <a:spLocks noGrp="1"/>
          </p:cNvSpPr>
          <p:nvPr>
            <p:ph type="title"/>
          </p:nvPr>
        </p:nvSpPr>
        <p:spPr/>
        <p:txBody>
          <a:bodyPr vert="horz"/>
          <a:lstStyle/>
          <a:p>
            <a:r>
              <a:rPr lang="de-DE" dirty="0" err="1"/>
              <a:t>Which</a:t>
            </a:r>
            <a:r>
              <a:rPr lang="de-DE" dirty="0"/>
              <a:t> </a:t>
            </a:r>
            <a:r>
              <a:rPr lang="de-DE" dirty="0" err="1"/>
              <a:t>use</a:t>
            </a:r>
            <a:r>
              <a:rPr lang="de-DE" dirty="0"/>
              <a:t> </a:t>
            </a:r>
            <a:r>
              <a:rPr lang="de-DE" dirty="0" err="1"/>
              <a:t>cases</a:t>
            </a:r>
            <a:r>
              <a:rPr lang="de-DE" dirty="0"/>
              <a:t> </a:t>
            </a:r>
            <a:r>
              <a:rPr lang="de-DE" dirty="0" err="1"/>
              <a:t>are</a:t>
            </a:r>
            <a:r>
              <a:rPr lang="de-DE" dirty="0"/>
              <a:t> a </a:t>
            </a:r>
            <a:r>
              <a:rPr lang="de-DE" dirty="0" err="1"/>
              <a:t>good</a:t>
            </a:r>
            <a:r>
              <a:rPr lang="de-DE" dirty="0"/>
              <a:t> fit; </a:t>
            </a:r>
            <a:r>
              <a:rPr lang="de-DE" dirty="0" err="1"/>
              <a:t>when</a:t>
            </a:r>
            <a:r>
              <a:rPr lang="de-DE" dirty="0"/>
              <a:t> </a:t>
            </a:r>
            <a:r>
              <a:rPr lang="de-DE" dirty="0" err="1"/>
              <a:t>to</a:t>
            </a:r>
            <a:r>
              <a:rPr lang="de-DE" dirty="0"/>
              <a:t> </a:t>
            </a:r>
            <a:r>
              <a:rPr lang="de-DE" dirty="0" err="1"/>
              <a:t>avoid</a:t>
            </a:r>
            <a:endParaRPr lang="de-DE" dirty="0"/>
          </a:p>
        </p:txBody>
      </p:sp>
      <p:sp>
        <p:nvSpPr>
          <p:cNvPr id="4" name="Slide Number Placeholder 3">
            <a:extLst>
              <a:ext uri="{FF2B5EF4-FFF2-40B4-BE49-F238E27FC236}">
                <a16:creationId xmlns:a16="http://schemas.microsoft.com/office/drawing/2014/main" id="{36889A9B-E832-4128-926C-2E2643D4A441}"/>
              </a:ext>
            </a:extLst>
          </p:cNvPr>
          <p:cNvSpPr>
            <a:spLocks noGrp="1"/>
          </p:cNvSpPr>
          <p:nvPr>
            <p:ph type="sldNum" sz="quarter" idx="11"/>
          </p:nvPr>
        </p:nvSpPr>
        <p:spPr/>
        <p:txBody>
          <a:bodyPr/>
          <a:lstStyle/>
          <a:p>
            <a:fld id="{C2245BC1-4D7B-4ED3-8F01-840FA35126C6}" type="slidenum">
              <a:rPr lang="en-US" smtClean="0"/>
              <a:pPr/>
              <a:t>10</a:t>
            </a:fld>
            <a:endParaRPr lang="en-US" dirty="0"/>
          </a:p>
        </p:txBody>
      </p:sp>
      <p:sp>
        <p:nvSpPr>
          <p:cNvPr id="5" name="Content Placeholder 4">
            <a:extLst>
              <a:ext uri="{FF2B5EF4-FFF2-40B4-BE49-F238E27FC236}">
                <a16:creationId xmlns:a16="http://schemas.microsoft.com/office/drawing/2014/main" id="{570E77FF-94E6-4DF9-AF87-351800D7EC5F}"/>
              </a:ext>
            </a:extLst>
          </p:cNvPr>
          <p:cNvSpPr>
            <a:spLocks noGrp="1"/>
          </p:cNvSpPr>
          <p:nvPr>
            <p:ph sz="quarter" idx="12"/>
          </p:nvPr>
        </p:nvSpPr>
        <p:spPr>
          <a:xfrm>
            <a:off x="432002" y="1534584"/>
            <a:ext cx="5206799" cy="4707467"/>
          </a:xfrm>
        </p:spPr>
        <p:txBody>
          <a:bodyPr/>
          <a:lstStyle/>
          <a:p>
            <a:pPr algn="r"/>
            <a:r>
              <a:rPr lang="de-DE" sz="2133" b="1" dirty="0"/>
              <a:t>Cloud Flow </a:t>
            </a:r>
            <a:r>
              <a:rPr lang="de-DE" sz="2133" b="1" dirty="0" err="1"/>
              <a:t>Strengths</a:t>
            </a:r>
            <a:endParaRPr lang="de-DE" sz="2133" b="1" dirty="0"/>
          </a:p>
          <a:p>
            <a:pPr marL="380990" indent="-143996" algn="r"/>
            <a:r>
              <a:rPr lang="de-DE" sz="1867" dirty="0" err="1"/>
              <a:t>Automating</a:t>
            </a:r>
            <a:r>
              <a:rPr lang="de-DE" sz="1867" dirty="0"/>
              <a:t> repetitive </a:t>
            </a:r>
            <a:r>
              <a:rPr lang="de-DE" sz="1867" dirty="0" err="1"/>
              <a:t>tasks</a:t>
            </a:r>
            <a:endParaRPr lang="de-DE" sz="1867" dirty="0"/>
          </a:p>
          <a:p>
            <a:pPr marL="380990" indent="-143996" algn="r"/>
            <a:r>
              <a:rPr lang="de-DE" sz="1867" dirty="0" err="1"/>
              <a:t>Integrating</a:t>
            </a:r>
            <a:r>
              <a:rPr lang="de-DE" sz="1867" dirty="0"/>
              <a:t> </a:t>
            </a:r>
            <a:r>
              <a:rPr lang="de-DE" sz="1867" dirty="0" err="1"/>
              <a:t>data</a:t>
            </a:r>
            <a:r>
              <a:rPr lang="de-DE" sz="1867" dirty="0"/>
              <a:t> </a:t>
            </a:r>
            <a:r>
              <a:rPr lang="de-DE" sz="1867" dirty="0" err="1"/>
              <a:t>across</a:t>
            </a:r>
            <a:r>
              <a:rPr lang="de-DE" sz="1867" dirty="0"/>
              <a:t> </a:t>
            </a:r>
            <a:r>
              <a:rPr lang="de-DE" sz="1867" dirty="0" err="1"/>
              <a:t>systems</a:t>
            </a:r>
            <a:endParaRPr lang="de-DE" sz="1867" dirty="0"/>
          </a:p>
          <a:p>
            <a:pPr marL="380990" indent="-143996" algn="r"/>
            <a:r>
              <a:rPr lang="de-DE" sz="1867" dirty="0" err="1">
                <a:highlight>
                  <a:srgbClr val="FFFF00"/>
                </a:highlight>
              </a:rPr>
              <a:t>Notification</a:t>
            </a:r>
            <a:r>
              <a:rPr lang="de-DE" sz="1867" dirty="0">
                <a:highlight>
                  <a:srgbClr val="FFFF00"/>
                </a:highlight>
              </a:rPr>
              <a:t> and </a:t>
            </a:r>
            <a:r>
              <a:rPr lang="de-DE" sz="1867" dirty="0" err="1">
                <a:highlight>
                  <a:srgbClr val="FFFF00"/>
                </a:highlight>
              </a:rPr>
              <a:t>alerts</a:t>
            </a:r>
            <a:endParaRPr lang="de-DE" sz="1867" dirty="0">
              <a:highlight>
                <a:srgbClr val="FFFF00"/>
              </a:highlight>
            </a:endParaRPr>
          </a:p>
          <a:p>
            <a:pPr marL="380990" indent="-143996" algn="r"/>
            <a:r>
              <a:rPr lang="de-DE" sz="1867" dirty="0" err="1"/>
              <a:t>Approval</a:t>
            </a:r>
            <a:r>
              <a:rPr lang="de-DE" sz="1867" dirty="0"/>
              <a:t> </a:t>
            </a:r>
            <a:r>
              <a:rPr lang="de-DE" sz="1867" dirty="0" err="1"/>
              <a:t>processes</a:t>
            </a:r>
            <a:endParaRPr lang="de-DE" sz="1867" dirty="0"/>
          </a:p>
          <a:p>
            <a:pPr marL="380990" indent="-143996" algn="r"/>
            <a:r>
              <a:rPr lang="de-DE" sz="1867" dirty="0"/>
              <a:t>Custom </a:t>
            </a:r>
            <a:r>
              <a:rPr lang="de-DE" sz="1867" dirty="0" err="1"/>
              <a:t>business</a:t>
            </a:r>
            <a:r>
              <a:rPr lang="de-DE" sz="1867" dirty="0"/>
              <a:t> </a:t>
            </a:r>
            <a:r>
              <a:rPr lang="de-DE" sz="1867" dirty="0" err="1"/>
              <a:t>processes</a:t>
            </a:r>
            <a:endParaRPr lang="de-DE" sz="1867" dirty="0"/>
          </a:p>
          <a:p>
            <a:pPr algn="r">
              <a:spcBef>
                <a:spcPts val="1600"/>
              </a:spcBef>
            </a:pPr>
            <a:r>
              <a:rPr lang="de-DE" sz="2133" b="1" dirty="0"/>
              <a:t>Cloud Flow </a:t>
            </a:r>
            <a:r>
              <a:rPr lang="de-DE" sz="2133" b="1" dirty="0" err="1"/>
              <a:t>Weaknesses</a:t>
            </a:r>
            <a:endParaRPr lang="de-DE" sz="2133" b="1" dirty="0"/>
          </a:p>
          <a:p>
            <a:pPr marL="380990" indent="-143996" algn="r"/>
            <a:r>
              <a:rPr lang="de-DE" sz="1867" dirty="0"/>
              <a:t>High-volume </a:t>
            </a:r>
            <a:r>
              <a:rPr lang="de-DE" sz="1867" dirty="0" err="1"/>
              <a:t>data</a:t>
            </a:r>
            <a:r>
              <a:rPr lang="de-DE" sz="1867" dirty="0"/>
              <a:t> </a:t>
            </a:r>
            <a:r>
              <a:rPr lang="de-DE" sz="1867" dirty="0" err="1"/>
              <a:t>processing</a:t>
            </a:r>
            <a:endParaRPr lang="de-DE" sz="1867" dirty="0"/>
          </a:p>
          <a:p>
            <a:pPr marL="380990" indent="-143996" algn="r"/>
            <a:r>
              <a:rPr lang="de-DE" sz="1867" dirty="0" err="1">
                <a:highlight>
                  <a:srgbClr val="FFFF00"/>
                </a:highlight>
              </a:rPr>
              <a:t>Complex</a:t>
            </a:r>
            <a:r>
              <a:rPr lang="de-DE" sz="1867" dirty="0">
                <a:highlight>
                  <a:srgbClr val="FFFF00"/>
                </a:highlight>
              </a:rPr>
              <a:t> </a:t>
            </a:r>
            <a:r>
              <a:rPr lang="de-DE" sz="1867" dirty="0" err="1">
                <a:highlight>
                  <a:srgbClr val="FFFF00"/>
                </a:highlight>
              </a:rPr>
              <a:t>business</a:t>
            </a:r>
            <a:r>
              <a:rPr lang="de-DE" sz="1867" dirty="0">
                <a:highlight>
                  <a:srgbClr val="FFFF00"/>
                </a:highlight>
              </a:rPr>
              <a:t> </a:t>
            </a:r>
            <a:r>
              <a:rPr lang="de-DE" sz="1867" dirty="0" err="1">
                <a:highlight>
                  <a:srgbClr val="FFFF00"/>
                </a:highlight>
              </a:rPr>
              <a:t>logic</a:t>
            </a:r>
            <a:endParaRPr lang="de-DE" sz="1867" dirty="0">
              <a:highlight>
                <a:srgbClr val="FFFF00"/>
              </a:highlight>
            </a:endParaRPr>
          </a:p>
          <a:p>
            <a:pPr marL="380990" indent="-143996" algn="r"/>
            <a:r>
              <a:rPr lang="de-DE" sz="1867" dirty="0"/>
              <a:t>Real-time </a:t>
            </a:r>
            <a:r>
              <a:rPr lang="de-DE" sz="1867" dirty="0" err="1"/>
              <a:t>processing</a:t>
            </a:r>
            <a:endParaRPr lang="de-DE" sz="1867" dirty="0"/>
          </a:p>
          <a:p>
            <a:pPr marL="380990" indent="-143996" algn="r"/>
            <a:r>
              <a:rPr lang="de-DE" sz="1867" dirty="0"/>
              <a:t>Custom </a:t>
            </a:r>
            <a:r>
              <a:rPr lang="de-DE" sz="1867" dirty="0" err="1"/>
              <a:t>integrations</a:t>
            </a:r>
            <a:endParaRPr lang="de-DE" sz="1867" dirty="0"/>
          </a:p>
          <a:p>
            <a:pPr algn="r"/>
            <a:endParaRPr lang="de-DE" sz="1867" dirty="0"/>
          </a:p>
          <a:p>
            <a:pPr algn="r"/>
            <a:endParaRPr lang="de-DE" sz="1867" dirty="0"/>
          </a:p>
          <a:p>
            <a:pPr algn="r"/>
            <a:endParaRPr lang="de-DE" sz="1867" dirty="0"/>
          </a:p>
          <a:p>
            <a:pPr algn="r"/>
            <a:endParaRPr lang="de-DE" sz="1867" dirty="0"/>
          </a:p>
        </p:txBody>
      </p:sp>
      <p:sp>
        <p:nvSpPr>
          <p:cNvPr id="6" name="Content Placeholder 5">
            <a:extLst>
              <a:ext uri="{FF2B5EF4-FFF2-40B4-BE49-F238E27FC236}">
                <a16:creationId xmlns:a16="http://schemas.microsoft.com/office/drawing/2014/main" id="{DF8FBD5E-AD73-419F-81A9-F297522B1CE8}"/>
              </a:ext>
            </a:extLst>
          </p:cNvPr>
          <p:cNvSpPr>
            <a:spLocks noGrp="1"/>
          </p:cNvSpPr>
          <p:nvPr>
            <p:ph sz="quarter" idx="13"/>
          </p:nvPr>
        </p:nvSpPr>
        <p:spPr>
          <a:xfrm>
            <a:off x="6553199" y="1534584"/>
            <a:ext cx="5206800" cy="4707467"/>
          </a:xfrm>
        </p:spPr>
        <p:txBody>
          <a:bodyPr/>
          <a:lstStyle/>
          <a:p>
            <a:r>
              <a:rPr lang="de-DE" sz="2133" b="1" dirty="0"/>
              <a:t>Canvas App </a:t>
            </a:r>
            <a:r>
              <a:rPr lang="de-DE" sz="2133" b="1" dirty="0" err="1"/>
              <a:t>Strengths</a:t>
            </a:r>
            <a:endParaRPr lang="de-DE" sz="2133" b="1" dirty="0"/>
          </a:p>
          <a:p>
            <a:pPr marL="228594" indent="-228594"/>
            <a:r>
              <a:rPr lang="de-DE" sz="1867" dirty="0" err="1">
                <a:highlight>
                  <a:srgbClr val="FFFF00"/>
                </a:highlight>
              </a:rPr>
              <a:t>Customized</a:t>
            </a:r>
            <a:r>
              <a:rPr lang="de-DE" sz="1867" dirty="0">
                <a:highlight>
                  <a:srgbClr val="FFFF00"/>
                </a:highlight>
              </a:rPr>
              <a:t> </a:t>
            </a:r>
            <a:r>
              <a:rPr lang="de-DE" sz="1867" dirty="0" err="1">
                <a:highlight>
                  <a:srgbClr val="FFFF00"/>
                </a:highlight>
              </a:rPr>
              <a:t>data</a:t>
            </a:r>
            <a:r>
              <a:rPr lang="de-DE" sz="1867" dirty="0">
                <a:highlight>
                  <a:srgbClr val="FFFF00"/>
                </a:highlight>
              </a:rPr>
              <a:t> </a:t>
            </a:r>
            <a:r>
              <a:rPr lang="de-DE" sz="1867" dirty="0" err="1">
                <a:highlight>
                  <a:srgbClr val="FFFF00"/>
                </a:highlight>
              </a:rPr>
              <a:t>entry</a:t>
            </a:r>
            <a:r>
              <a:rPr lang="de-DE" sz="1867" dirty="0">
                <a:highlight>
                  <a:srgbClr val="FFFF00"/>
                </a:highlight>
              </a:rPr>
              <a:t> </a:t>
            </a:r>
            <a:r>
              <a:rPr lang="de-DE" sz="1867" dirty="0" err="1">
                <a:highlight>
                  <a:srgbClr val="FFFF00"/>
                </a:highlight>
              </a:rPr>
              <a:t>forms</a:t>
            </a:r>
            <a:endParaRPr lang="de-DE" sz="1867" dirty="0">
              <a:highlight>
                <a:srgbClr val="FFFF00"/>
              </a:highlight>
            </a:endParaRPr>
          </a:p>
          <a:p>
            <a:pPr marL="228594" indent="-228594"/>
            <a:r>
              <a:rPr lang="de-DE" sz="1867" dirty="0"/>
              <a:t>Standard </a:t>
            </a:r>
            <a:r>
              <a:rPr lang="de-DE" sz="1867" dirty="0" err="1"/>
              <a:t>data</a:t>
            </a:r>
            <a:r>
              <a:rPr lang="de-DE" sz="1867" dirty="0"/>
              <a:t> </a:t>
            </a:r>
            <a:r>
              <a:rPr lang="de-DE" sz="1867" dirty="0" err="1"/>
              <a:t>visualization</a:t>
            </a:r>
            <a:endParaRPr lang="de-DE" sz="1867" dirty="0"/>
          </a:p>
          <a:p>
            <a:pPr marL="228594" indent="-228594"/>
            <a:r>
              <a:rPr lang="de-DE" sz="1867" dirty="0"/>
              <a:t>Workflow </a:t>
            </a:r>
            <a:r>
              <a:rPr lang="de-DE" sz="1867" dirty="0" err="1"/>
              <a:t>automation</a:t>
            </a:r>
            <a:endParaRPr lang="de-DE" sz="1867" dirty="0"/>
          </a:p>
          <a:p>
            <a:pPr marL="228594" indent="-228594"/>
            <a:r>
              <a:rPr lang="de-DE" sz="1867" dirty="0"/>
              <a:t>Mobile </a:t>
            </a:r>
            <a:r>
              <a:rPr lang="de-DE" sz="1867" dirty="0" err="1"/>
              <a:t>apps</a:t>
            </a:r>
            <a:endParaRPr lang="de-DE" sz="1867" dirty="0"/>
          </a:p>
          <a:p>
            <a:pPr marL="228594" indent="-228594"/>
            <a:r>
              <a:rPr lang="de-DE" sz="1867" dirty="0"/>
              <a:t>Custom </a:t>
            </a:r>
            <a:r>
              <a:rPr lang="de-DE" sz="1867" dirty="0" err="1"/>
              <a:t>business</a:t>
            </a:r>
            <a:r>
              <a:rPr lang="de-DE" sz="1867" dirty="0"/>
              <a:t> </a:t>
            </a:r>
            <a:r>
              <a:rPr lang="de-DE" sz="1867" dirty="0" err="1"/>
              <a:t>applications</a:t>
            </a:r>
            <a:endParaRPr lang="de-DE" sz="1867" dirty="0"/>
          </a:p>
          <a:p>
            <a:pPr>
              <a:spcBef>
                <a:spcPts val="1600"/>
              </a:spcBef>
            </a:pPr>
            <a:r>
              <a:rPr lang="de-DE" sz="2133" b="1" dirty="0"/>
              <a:t>Canvas App </a:t>
            </a:r>
            <a:r>
              <a:rPr lang="de-DE" sz="2133" b="1" dirty="0" err="1"/>
              <a:t>Weaknesses</a:t>
            </a:r>
            <a:endParaRPr lang="de-DE" sz="2133" b="1" dirty="0"/>
          </a:p>
          <a:p>
            <a:pPr marL="228594" indent="-228594"/>
            <a:r>
              <a:rPr lang="en-US" sz="1867" dirty="0"/>
              <a:t>Complex data relationships</a:t>
            </a:r>
          </a:p>
          <a:p>
            <a:pPr marL="228594" indent="-228594"/>
            <a:r>
              <a:rPr lang="en-US" sz="1867" dirty="0"/>
              <a:t>High transaction volume</a:t>
            </a:r>
          </a:p>
          <a:p>
            <a:pPr marL="228594" indent="-228594"/>
            <a:r>
              <a:rPr lang="en-US" sz="1867" dirty="0">
                <a:highlight>
                  <a:srgbClr val="FFFF00"/>
                </a:highlight>
              </a:rPr>
              <a:t>Advanced user interface requirements</a:t>
            </a:r>
          </a:p>
          <a:p>
            <a:pPr marL="228594" indent="-228594"/>
            <a:r>
              <a:rPr lang="en-US" sz="1867" dirty="0"/>
              <a:t>Offline access</a:t>
            </a:r>
            <a:endParaRPr lang="de-DE" sz="1867" dirty="0"/>
          </a:p>
        </p:txBody>
      </p:sp>
      <p:pic>
        <p:nvPicPr>
          <p:cNvPr id="16" name="Graphic 15">
            <a:extLst>
              <a:ext uri="{FF2B5EF4-FFF2-40B4-BE49-F238E27FC236}">
                <a16:creationId xmlns:a16="http://schemas.microsoft.com/office/drawing/2014/main" id="{338CE369-9DE7-4665-89D1-37EC11A4CB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88487" y="3888317"/>
            <a:ext cx="1219200" cy="1219200"/>
          </a:xfrm>
          <a:prstGeom prst="rect">
            <a:avLst/>
          </a:prstGeom>
        </p:spPr>
      </p:pic>
      <p:pic>
        <p:nvPicPr>
          <p:cNvPr id="18" name="Graphic 17">
            <a:extLst>
              <a:ext uri="{FF2B5EF4-FFF2-40B4-BE49-F238E27FC236}">
                <a16:creationId xmlns:a16="http://schemas.microsoft.com/office/drawing/2014/main" id="{0870A441-26D2-4883-B083-E92FB918813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1999" y="3888317"/>
            <a:ext cx="1219200" cy="1219200"/>
          </a:xfrm>
          <a:prstGeom prst="rect">
            <a:avLst/>
          </a:prstGeom>
        </p:spPr>
      </p:pic>
    </p:spTree>
    <p:extLst>
      <p:ext uri="{BB962C8B-B14F-4D97-AF65-F5344CB8AC3E}">
        <p14:creationId xmlns:p14="http://schemas.microsoft.com/office/powerpoint/2010/main" val="2942077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a:extLst>
              <a:ext uri="{FF2B5EF4-FFF2-40B4-BE49-F238E27FC236}">
                <a16:creationId xmlns:a16="http://schemas.microsoft.com/office/drawing/2014/main" id="{B817D1B1-356F-4A85-AE8D-8F2231FB3408}"/>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8197" name="think-cell Slide" r:id="rId5" imgW="425" imgH="426" progId="TCLayout.ActiveDocument.1">
                  <p:embed/>
                </p:oleObj>
              </mc:Choice>
              <mc:Fallback>
                <p:oleObj name="think-cell Slide" r:id="rId5" imgW="425" imgH="426" progId="TCLayout.ActiveDocument.1">
                  <p:embed/>
                  <p:pic>
                    <p:nvPicPr>
                      <p:cNvPr id="17" name="Object 16" hidden="1">
                        <a:extLst>
                          <a:ext uri="{FF2B5EF4-FFF2-40B4-BE49-F238E27FC236}">
                            <a16:creationId xmlns:a16="http://schemas.microsoft.com/office/drawing/2014/main" id="{B817D1B1-356F-4A85-AE8D-8F2231FB3408}"/>
                          </a:ext>
                        </a:extLst>
                      </p:cNvPr>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CAAEDDB-F1BD-4561-87DD-F53E0810B556}"/>
              </a:ext>
            </a:extLst>
          </p:cNvPr>
          <p:cNvSpPr>
            <a:spLocks noGrp="1"/>
          </p:cNvSpPr>
          <p:nvPr>
            <p:ph type="title"/>
          </p:nvPr>
        </p:nvSpPr>
        <p:spPr/>
        <p:txBody>
          <a:bodyPr vert="horz"/>
          <a:lstStyle/>
          <a:p>
            <a:r>
              <a:rPr lang="de-DE" dirty="0"/>
              <a:t>License </a:t>
            </a:r>
            <a:r>
              <a:rPr lang="de-DE" dirty="0" err="1"/>
              <a:t>Starting</a:t>
            </a:r>
            <a:r>
              <a:rPr lang="de-DE" dirty="0"/>
              <a:t> Point: Power Platform </a:t>
            </a:r>
            <a:r>
              <a:rPr lang="de-DE" dirty="0" err="1"/>
              <a:t>Capabilities</a:t>
            </a:r>
            <a:r>
              <a:rPr lang="de-DE" dirty="0"/>
              <a:t> in </a:t>
            </a:r>
            <a:r>
              <a:rPr lang="de-DE" dirty="0" err="1"/>
              <a:t>the</a:t>
            </a:r>
            <a:r>
              <a:rPr lang="de-DE" dirty="0"/>
              <a:t> Office 365 E3 License</a:t>
            </a:r>
          </a:p>
        </p:txBody>
      </p:sp>
      <p:sp>
        <p:nvSpPr>
          <p:cNvPr id="4" name="Slide Number Placeholder 3">
            <a:extLst>
              <a:ext uri="{FF2B5EF4-FFF2-40B4-BE49-F238E27FC236}">
                <a16:creationId xmlns:a16="http://schemas.microsoft.com/office/drawing/2014/main" id="{01F66492-1D7D-46F8-B83D-5B2C68487FF8}"/>
              </a:ext>
            </a:extLst>
          </p:cNvPr>
          <p:cNvSpPr>
            <a:spLocks noGrp="1"/>
          </p:cNvSpPr>
          <p:nvPr>
            <p:ph type="sldNum" sz="quarter" idx="11"/>
          </p:nvPr>
        </p:nvSpPr>
        <p:spPr/>
        <p:txBody>
          <a:bodyPr/>
          <a:lstStyle/>
          <a:p>
            <a:fld id="{C2245BC1-4D7B-4ED3-8F01-840FA35126C6}" type="slidenum">
              <a:rPr lang="en-US" smtClean="0"/>
              <a:pPr/>
              <a:t>11</a:t>
            </a:fld>
            <a:endParaRPr lang="en-US" dirty="0"/>
          </a:p>
        </p:txBody>
      </p:sp>
      <p:pic>
        <p:nvPicPr>
          <p:cNvPr id="12" name="Picture 11">
            <a:extLst>
              <a:ext uri="{FF2B5EF4-FFF2-40B4-BE49-F238E27FC236}">
                <a16:creationId xmlns:a16="http://schemas.microsoft.com/office/drawing/2014/main" id="{12BA635F-1AF5-4974-88DE-2BEDF325451D}"/>
              </a:ext>
            </a:extLst>
          </p:cNvPr>
          <p:cNvPicPr>
            <a:picLocks noChangeAspect="1"/>
          </p:cNvPicPr>
          <p:nvPr/>
        </p:nvPicPr>
        <p:blipFill>
          <a:blip r:embed="rId7"/>
          <a:stretch>
            <a:fillRect/>
          </a:stretch>
        </p:blipFill>
        <p:spPr>
          <a:xfrm>
            <a:off x="12801801" y="0"/>
            <a:ext cx="12192000" cy="6858000"/>
          </a:xfrm>
          <a:prstGeom prst="rect">
            <a:avLst/>
          </a:prstGeom>
        </p:spPr>
      </p:pic>
      <p:grpSp>
        <p:nvGrpSpPr>
          <p:cNvPr id="30" name="Group 29">
            <a:extLst>
              <a:ext uri="{FF2B5EF4-FFF2-40B4-BE49-F238E27FC236}">
                <a16:creationId xmlns:a16="http://schemas.microsoft.com/office/drawing/2014/main" id="{708FF4B7-5E87-4CAC-ACFB-34D08DE53412}"/>
              </a:ext>
            </a:extLst>
          </p:cNvPr>
          <p:cNvGrpSpPr/>
          <p:nvPr/>
        </p:nvGrpSpPr>
        <p:grpSpPr>
          <a:xfrm>
            <a:off x="417689" y="1679319"/>
            <a:ext cx="10826552" cy="3718736"/>
            <a:chOff x="323999" y="1322150"/>
            <a:chExt cx="8119914" cy="2789052"/>
          </a:xfrm>
        </p:grpSpPr>
        <p:pic>
          <p:nvPicPr>
            <p:cNvPr id="11" name="Picture 10">
              <a:extLst>
                <a:ext uri="{FF2B5EF4-FFF2-40B4-BE49-F238E27FC236}">
                  <a16:creationId xmlns:a16="http://schemas.microsoft.com/office/drawing/2014/main" id="{7ADA8F6D-802E-4627-AC9F-E4C6DFEEF5F7}"/>
                </a:ext>
              </a:extLst>
            </p:cNvPr>
            <p:cNvPicPr>
              <a:picLocks noChangeAspect="1"/>
            </p:cNvPicPr>
            <p:nvPr/>
          </p:nvPicPr>
          <p:blipFill rotWithShape="1">
            <a:blip r:embed="rId7"/>
            <a:srcRect l="6665" t="62920" r="49248" b="20870"/>
            <a:stretch/>
          </p:blipFill>
          <p:spPr>
            <a:xfrm>
              <a:off x="323999" y="2771719"/>
              <a:ext cx="6476851" cy="1339483"/>
            </a:xfrm>
            <a:prstGeom prst="rect">
              <a:avLst/>
            </a:prstGeom>
          </p:spPr>
        </p:pic>
        <p:pic>
          <p:nvPicPr>
            <p:cNvPr id="13" name="Picture 12">
              <a:extLst>
                <a:ext uri="{FF2B5EF4-FFF2-40B4-BE49-F238E27FC236}">
                  <a16:creationId xmlns:a16="http://schemas.microsoft.com/office/drawing/2014/main" id="{07428205-FB12-43FC-BEDD-D4CE1B37307D}"/>
                </a:ext>
              </a:extLst>
            </p:cNvPr>
            <p:cNvPicPr>
              <a:picLocks noChangeAspect="1"/>
            </p:cNvPicPr>
            <p:nvPr/>
          </p:nvPicPr>
          <p:blipFill rotWithShape="1">
            <a:blip r:embed="rId7"/>
            <a:srcRect l="6665" r="49248" b="82458"/>
            <a:stretch/>
          </p:blipFill>
          <p:spPr>
            <a:xfrm>
              <a:off x="323999" y="1322150"/>
              <a:ext cx="6476851" cy="1449569"/>
            </a:xfrm>
            <a:prstGeom prst="rect">
              <a:avLst/>
            </a:prstGeom>
          </p:spPr>
        </p:pic>
        <p:pic>
          <p:nvPicPr>
            <p:cNvPr id="28" name="Picture 27">
              <a:extLst>
                <a:ext uri="{FF2B5EF4-FFF2-40B4-BE49-F238E27FC236}">
                  <a16:creationId xmlns:a16="http://schemas.microsoft.com/office/drawing/2014/main" id="{DBC7CC49-999C-4613-A5F1-0AE8666CAC87}"/>
                </a:ext>
              </a:extLst>
            </p:cNvPr>
            <p:cNvPicPr>
              <a:picLocks noChangeAspect="1"/>
            </p:cNvPicPr>
            <p:nvPr/>
          </p:nvPicPr>
          <p:blipFill rotWithShape="1">
            <a:blip r:embed="rId7"/>
            <a:srcRect l="85049" t="62920" r="3994" b="20870"/>
            <a:stretch/>
          </p:blipFill>
          <p:spPr>
            <a:xfrm>
              <a:off x="6834188" y="2771719"/>
              <a:ext cx="1609725" cy="1339483"/>
            </a:xfrm>
            <a:prstGeom prst="rect">
              <a:avLst/>
            </a:prstGeom>
          </p:spPr>
        </p:pic>
        <p:pic>
          <p:nvPicPr>
            <p:cNvPr id="29" name="Picture 28">
              <a:extLst>
                <a:ext uri="{FF2B5EF4-FFF2-40B4-BE49-F238E27FC236}">
                  <a16:creationId xmlns:a16="http://schemas.microsoft.com/office/drawing/2014/main" id="{4437B952-EAD7-423C-ADED-343C3197CC33}"/>
                </a:ext>
              </a:extLst>
            </p:cNvPr>
            <p:cNvPicPr>
              <a:picLocks noChangeAspect="1"/>
            </p:cNvPicPr>
            <p:nvPr/>
          </p:nvPicPr>
          <p:blipFill rotWithShape="1">
            <a:blip r:embed="rId7"/>
            <a:srcRect l="85049" r="3994" b="82458"/>
            <a:stretch/>
          </p:blipFill>
          <p:spPr>
            <a:xfrm>
              <a:off x="6834188" y="1322150"/>
              <a:ext cx="1609725" cy="1449569"/>
            </a:xfrm>
            <a:prstGeom prst="rect">
              <a:avLst/>
            </a:prstGeom>
          </p:spPr>
        </p:pic>
      </p:grpSp>
      <p:pic>
        <p:nvPicPr>
          <p:cNvPr id="6" name="Picture 5">
            <a:extLst>
              <a:ext uri="{FF2B5EF4-FFF2-40B4-BE49-F238E27FC236}">
                <a16:creationId xmlns:a16="http://schemas.microsoft.com/office/drawing/2014/main" id="{4C0B09F8-1BDD-47C3-ACB8-DF6451B04DB3}"/>
              </a:ext>
            </a:extLst>
          </p:cNvPr>
          <p:cNvPicPr>
            <a:picLocks noChangeAspect="1"/>
          </p:cNvPicPr>
          <p:nvPr/>
        </p:nvPicPr>
        <p:blipFill>
          <a:blip r:embed="rId8"/>
          <a:stretch>
            <a:fillRect/>
          </a:stretch>
        </p:blipFill>
        <p:spPr>
          <a:xfrm>
            <a:off x="12801801" y="6848572"/>
            <a:ext cx="5276935" cy="6858000"/>
          </a:xfrm>
          <a:prstGeom prst="rect">
            <a:avLst/>
          </a:prstGeom>
        </p:spPr>
      </p:pic>
      <p:pic>
        <p:nvPicPr>
          <p:cNvPr id="14" name="Picture 13">
            <a:extLst>
              <a:ext uri="{FF2B5EF4-FFF2-40B4-BE49-F238E27FC236}">
                <a16:creationId xmlns:a16="http://schemas.microsoft.com/office/drawing/2014/main" id="{45F0B970-4931-4A11-9F9B-E011C09224FE}"/>
              </a:ext>
            </a:extLst>
          </p:cNvPr>
          <p:cNvPicPr>
            <a:picLocks noChangeAspect="1"/>
          </p:cNvPicPr>
          <p:nvPr/>
        </p:nvPicPr>
        <p:blipFill>
          <a:blip r:embed="rId8"/>
          <a:stretch>
            <a:fillRect/>
          </a:stretch>
        </p:blipFill>
        <p:spPr>
          <a:xfrm>
            <a:off x="10028172" y="4436653"/>
            <a:ext cx="1479515" cy="1922803"/>
          </a:xfrm>
          <a:prstGeom prst="rect">
            <a:avLst/>
          </a:prstGeom>
          <a:ln w="28575">
            <a:solidFill>
              <a:schemeClr val="accent2"/>
            </a:solidFill>
          </a:ln>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EFA4A1BE-1C01-45F5-ADA3-A2EA8FB29BEC}"/>
              </a:ext>
            </a:extLst>
          </p:cNvPr>
          <p:cNvSpPr txBox="1"/>
          <p:nvPr/>
        </p:nvSpPr>
        <p:spPr>
          <a:xfrm>
            <a:off x="417689" y="5544837"/>
            <a:ext cx="9610483" cy="814620"/>
          </a:xfrm>
          <a:prstGeom prst="rect">
            <a:avLst/>
          </a:prstGeom>
          <a:noFill/>
        </p:spPr>
        <p:txBody>
          <a:bodyPr wrap="square" lIns="0" tIns="0" rIns="0" bIns="0" rtlCol="0">
            <a:noAutofit/>
          </a:bodyPr>
          <a:lstStyle/>
          <a:p>
            <a:pPr>
              <a:lnSpc>
                <a:spcPct val="110000"/>
              </a:lnSpc>
              <a:spcAft>
                <a:spcPts val="667"/>
              </a:spcAft>
            </a:pPr>
            <a:r>
              <a:rPr lang="de-DE" sz="1600" dirty="0"/>
              <a:t>On top </a:t>
            </a:r>
            <a:r>
              <a:rPr lang="de-DE" sz="1600" dirty="0" err="1"/>
              <a:t>of</a:t>
            </a:r>
            <a:r>
              <a:rPr lang="de-DE" sz="1600" dirty="0"/>
              <a:t> </a:t>
            </a:r>
            <a:r>
              <a:rPr lang="de-DE" sz="1600" dirty="0" err="1"/>
              <a:t>the</a:t>
            </a:r>
            <a:r>
              <a:rPr lang="de-DE" sz="1600" dirty="0"/>
              <a:t> </a:t>
            </a:r>
            <a:r>
              <a:rPr lang="de-DE" sz="1600" dirty="0" err="1"/>
              <a:t>entitlements</a:t>
            </a:r>
            <a:r>
              <a:rPr lang="de-DE" sz="1600" dirty="0"/>
              <a:t> </a:t>
            </a:r>
            <a:r>
              <a:rPr lang="de-DE" sz="1600" dirty="0" err="1"/>
              <a:t>included</a:t>
            </a:r>
            <a:r>
              <a:rPr lang="de-DE" sz="1600" dirty="0"/>
              <a:t> in </a:t>
            </a:r>
            <a:r>
              <a:rPr lang="de-DE" sz="1600" dirty="0" err="1"/>
              <a:t>the</a:t>
            </a:r>
            <a:r>
              <a:rPr lang="de-DE" sz="1600" dirty="0"/>
              <a:t> E5 </a:t>
            </a:r>
            <a:r>
              <a:rPr lang="de-DE" sz="1600" dirty="0" err="1"/>
              <a:t>license</a:t>
            </a:r>
            <a:r>
              <a:rPr lang="de-DE" sz="1600" dirty="0"/>
              <a:t> additional </a:t>
            </a:r>
            <a:r>
              <a:rPr lang="de-DE" sz="1600" dirty="0" err="1"/>
              <a:t>licenses</a:t>
            </a:r>
            <a:r>
              <a:rPr lang="de-DE" sz="1600" dirty="0"/>
              <a:t> </a:t>
            </a:r>
            <a:r>
              <a:rPr lang="de-DE" sz="1600" dirty="0" err="1"/>
              <a:t>are</a:t>
            </a:r>
            <a:r>
              <a:rPr lang="de-DE" sz="1600" dirty="0"/>
              <a:t> </a:t>
            </a:r>
            <a:r>
              <a:rPr lang="de-DE" sz="1600" dirty="0" err="1"/>
              <a:t>needed</a:t>
            </a:r>
            <a:r>
              <a:rPr lang="de-DE" sz="1600" dirty="0"/>
              <a:t> (</a:t>
            </a:r>
            <a:r>
              <a:rPr lang="de-DE" sz="1600" dirty="0" err="1"/>
              <a:t>see</a:t>
            </a:r>
            <a:r>
              <a:rPr lang="de-DE" sz="1600" dirty="0"/>
              <a:t> </a:t>
            </a:r>
            <a:r>
              <a:rPr lang="de-DE" sz="1600" dirty="0" err="1"/>
              <a:t>next</a:t>
            </a:r>
            <a:r>
              <a:rPr lang="de-DE" sz="1600" dirty="0"/>
              <a:t> </a:t>
            </a:r>
            <a:r>
              <a:rPr lang="de-DE" sz="1600" dirty="0" err="1"/>
              <a:t>slides</a:t>
            </a:r>
            <a:r>
              <a:rPr lang="de-DE" sz="1600" dirty="0"/>
              <a:t>). </a:t>
            </a:r>
          </a:p>
        </p:txBody>
      </p:sp>
    </p:spTree>
    <p:extLst>
      <p:ext uri="{BB962C8B-B14F-4D97-AF65-F5344CB8AC3E}">
        <p14:creationId xmlns:p14="http://schemas.microsoft.com/office/powerpoint/2010/main" val="2336311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CA943C1F-48D0-4486-9BE5-164AC3380176}"/>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9221" name="think-cell Slide" r:id="rId5" imgW="425" imgH="426" progId="TCLayout.ActiveDocument.1">
                  <p:embed/>
                </p:oleObj>
              </mc:Choice>
              <mc:Fallback>
                <p:oleObj name="think-cell Slide" r:id="rId5" imgW="425" imgH="426" progId="TCLayout.ActiveDocument.1">
                  <p:embed/>
                  <p:pic>
                    <p:nvPicPr>
                      <p:cNvPr id="9" name="Object 8" hidden="1">
                        <a:extLst>
                          <a:ext uri="{FF2B5EF4-FFF2-40B4-BE49-F238E27FC236}">
                            <a16:creationId xmlns:a16="http://schemas.microsoft.com/office/drawing/2014/main" id="{CA943C1F-48D0-4486-9BE5-164AC3380176}"/>
                          </a:ext>
                        </a:extLst>
                      </p:cNvPr>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CCF0485-22C0-40B0-8846-AF7371A1D549}"/>
              </a:ext>
            </a:extLst>
          </p:cNvPr>
          <p:cNvSpPr>
            <a:spLocks noGrp="1"/>
          </p:cNvSpPr>
          <p:nvPr>
            <p:ph type="title"/>
          </p:nvPr>
        </p:nvSpPr>
        <p:spPr/>
        <p:txBody>
          <a:bodyPr vert="horz"/>
          <a:lstStyle/>
          <a:p>
            <a:r>
              <a:rPr lang="de-DE" dirty="0"/>
              <a:t>The MS Power Platform License Model, </a:t>
            </a:r>
            <a:r>
              <a:rPr lang="de-DE" dirty="0" err="1"/>
              <a:t>Explained</a:t>
            </a:r>
            <a:r>
              <a:rPr lang="de-DE" dirty="0"/>
              <a:t> </a:t>
            </a:r>
            <a:r>
              <a:rPr lang="de-DE" dirty="0" err="1"/>
              <a:t>by</a:t>
            </a:r>
            <a:r>
              <a:rPr lang="de-DE" dirty="0"/>
              <a:t> an </a:t>
            </a:r>
            <a:r>
              <a:rPr lang="de-DE" dirty="0" err="1"/>
              <a:t>Analogy</a:t>
            </a:r>
            <a:endParaRPr lang="de-DE" dirty="0"/>
          </a:p>
        </p:txBody>
      </p:sp>
      <p:sp>
        <p:nvSpPr>
          <p:cNvPr id="4" name="Slide Number Placeholder 3">
            <a:extLst>
              <a:ext uri="{FF2B5EF4-FFF2-40B4-BE49-F238E27FC236}">
                <a16:creationId xmlns:a16="http://schemas.microsoft.com/office/drawing/2014/main" id="{59BAA68F-F1DB-47B5-A4F3-358A8E7B3321}"/>
              </a:ext>
            </a:extLst>
          </p:cNvPr>
          <p:cNvSpPr>
            <a:spLocks noGrp="1"/>
          </p:cNvSpPr>
          <p:nvPr>
            <p:ph type="sldNum" sz="quarter" idx="11"/>
          </p:nvPr>
        </p:nvSpPr>
        <p:spPr/>
        <p:txBody>
          <a:bodyPr/>
          <a:lstStyle/>
          <a:p>
            <a:fld id="{C2245BC1-4D7B-4ED3-8F01-840FA35126C6}" type="slidenum">
              <a:rPr lang="en-US" smtClean="0"/>
              <a:pPr/>
              <a:t>12</a:t>
            </a:fld>
            <a:endParaRPr lang="en-US" dirty="0"/>
          </a:p>
        </p:txBody>
      </p:sp>
      <p:sp>
        <p:nvSpPr>
          <p:cNvPr id="24" name="Content Placeholder 23">
            <a:extLst>
              <a:ext uri="{FF2B5EF4-FFF2-40B4-BE49-F238E27FC236}">
                <a16:creationId xmlns:a16="http://schemas.microsoft.com/office/drawing/2014/main" id="{3755534F-732B-43CA-A7FD-0F7884DB7E32}"/>
              </a:ext>
            </a:extLst>
          </p:cNvPr>
          <p:cNvSpPr>
            <a:spLocks noGrp="1"/>
          </p:cNvSpPr>
          <p:nvPr>
            <p:ph sz="quarter" idx="14"/>
          </p:nvPr>
        </p:nvSpPr>
        <p:spPr>
          <a:xfrm>
            <a:off x="432001" y="1684896"/>
            <a:ext cx="11327999" cy="4671454"/>
          </a:xfrm>
        </p:spPr>
        <p:txBody>
          <a:bodyPr anchor="b" anchorCtr="0"/>
          <a:lstStyle/>
          <a:p>
            <a:r>
              <a:rPr lang="de-DE" dirty="0"/>
              <a:t>Source:  </a:t>
            </a:r>
            <a:r>
              <a:rPr lang="en-US" dirty="0"/>
              <a:t>Power Platform licenses demystified - Power Apps, Sep 13, 2022, </a:t>
            </a:r>
            <a:r>
              <a:rPr lang="de-DE" dirty="0"/>
              <a:t>https://www.youtube.com/watch?v=v4-4KlsZkkA</a:t>
            </a:r>
          </a:p>
        </p:txBody>
      </p:sp>
      <p:pic>
        <p:nvPicPr>
          <p:cNvPr id="5" name="Picture 4">
            <a:extLst>
              <a:ext uri="{FF2B5EF4-FFF2-40B4-BE49-F238E27FC236}">
                <a16:creationId xmlns:a16="http://schemas.microsoft.com/office/drawing/2014/main" id="{17B64660-2EF7-4FB6-AEB6-89CFE6394442}"/>
              </a:ext>
            </a:extLst>
          </p:cNvPr>
          <p:cNvPicPr>
            <a:picLocks noChangeAspect="1"/>
          </p:cNvPicPr>
          <p:nvPr/>
        </p:nvPicPr>
        <p:blipFill>
          <a:blip r:embed="rId7"/>
          <a:stretch>
            <a:fillRect/>
          </a:stretch>
        </p:blipFill>
        <p:spPr>
          <a:xfrm>
            <a:off x="12462933" y="-4327176"/>
            <a:ext cx="12192000" cy="6858000"/>
          </a:xfrm>
          <a:prstGeom prst="rect">
            <a:avLst/>
          </a:prstGeom>
        </p:spPr>
      </p:pic>
      <p:pic>
        <p:nvPicPr>
          <p:cNvPr id="6" name="Picture 5">
            <a:extLst>
              <a:ext uri="{FF2B5EF4-FFF2-40B4-BE49-F238E27FC236}">
                <a16:creationId xmlns:a16="http://schemas.microsoft.com/office/drawing/2014/main" id="{BA6600AD-1C3E-4B8E-820D-07237C251F78}"/>
              </a:ext>
            </a:extLst>
          </p:cNvPr>
          <p:cNvPicPr>
            <a:picLocks noChangeAspect="1"/>
          </p:cNvPicPr>
          <p:nvPr/>
        </p:nvPicPr>
        <p:blipFill rotWithShape="1">
          <a:blip r:embed="rId7"/>
          <a:srcRect l="8106" t="18148" r="271" b="17407"/>
          <a:stretch/>
        </p:blipFill>
        <p:spPr>
          <a:xfrm>
            <a:off x="431999" y="1684896"/>
            <a:ext cx="9576347" cy="3788832"/>
          </a:xfrm>
          <a:prstGeom prst="rect">
            <a:avLst/>
          </a:prstGeom>
        </p:spPr>
      </p:pic>
      <p:pic>
        <p:nvPicPr>
          <p:cNvPr id="8" name="Picture 7">
            <a:extLst>
              <a:ext uri="{FF2B5EF4-FFF2-40B4-BE49-F238E27FC236}">
                <a16:creationId xmlns:a16="http://schemas.microsoft.com/office/drawing/2014/main" id="{87220CD1-1C05-4F5A-A846-66DFA29947A5}"/>
              </a:ext>
            </a:extLst>
          </p:cNvPr>
          <p:cNvPicPr>
            <a:picLocks noChangeAspect="1"/>
          </p:cNvPicPr>
          <p:nvPr/>
        </p:nvPicPr>
        <p:blipFill>
          <a:blip r:embed="rId8"/>
          <a:stretch>
            <a:fillRect/>
          </a:stretch>
        </p:blipFill>
        <p:spPr>
          <a:xfrm>
            <a:off x="12462933" y="2976309"/>
            <a:ext cx="12192000" cy="6858000"/>
          </a:xfrm>
          <a:prstGeom prst="rect">
            <a:avLst/>
          </a:prstGeom>
        </p:spPr>
      </p:pic>
      <p:sp>
        <p:nvSpPr>
          <p:cNvPr id="25" name="TextBox 24">
            <a:extLst>
              <a:ext uri="{FF2B5EF4-FFF2-40B4-BE49-F238E27FC236}">
                <a16:creationId xmlns:a16="http://schemas.microsoft.com/office/drawing/2014/main" id="{E53160BD-D5DB-4290-B6E0-41BCB4B4720F}"/>
              </a:ext>
            </a:extLst>
          </p:cNvPr>
          <p:cNvSpPr txBox="1"/>
          <p:nvPr/>
        </p:nvSpPr>
        <p:spPr>
          <a:xfrm>
            <a:off x="10107502" y="1684896"/>
            <a:ext cx="1751653" cy="1913467"/>
          </a:xfrm>
          <a:prstGeom prst="rect">
            <a:avLst/>
          </a:prstGeom>
          <a:noFill/>
        </p:spPr>
        <p:txBody>
          <a:bodyPr wrap="square" lIns="0" tIns="0" rIns="0" bIns="0" rtlCol="0">
            <a:noAutofit/>
          </a:bodyPr>
          <a:lstStyle/>
          <a:p>
            <a:pPr>
              <a:lnSpc>
                <a:spcPct val="110000"/>
              </a:lnSpc>
              <a:spcAft>
                <a:spcPts val="667"/>
              </a:spcAft>
            </a:pPr>
            <a:r>
              <a:rPr lang="de-DE" sz="1867" b="1" dirty="0"/>
              <a:t>References</a:t>
            </a:r>
            <a:endParaRPr lang="de-DE" sz="1600" b="1" dirty="0"/>
          </a:p>
          <a:p>
            <a:pPr marL="228594" indent="-228594">
              <a:lnSpc>
                <a:spcPct val="110000"/>
              </a:lnSpc>
              <a:spcAft>
                <a:spcPts val="667"/>
              </a:spcAft>
              <a:buFont typeface="Arial" panose="020B0604020202020204" pitchFamily="34" charset="0"/>
              <a:buChar char="•"/>
            </a:pPr>
            <a:r>
              <a:rPr lang="de-DE" sz="1600" dirty="0"/>
              <a:t>Personal </a:t>
            </a:r>
            <a:r>
              <a:rPr lang="de-DE" sz="1600" dirty="0" err="1"/>
              <a:t>Productivity</a:t>
            </a:r>
            <a:endParaRPr lang="de-DE" sz="1600" dirty="0"/>
          </a:p>
          <a:p>
            <a:pPr marL="228594" indent="-228594">
              <a:lnSpc>
                <a:spcPct val="110000"/>
              </a:lnSpc>
              <a:spcAft>
                <a:spcPts val="667"/>
              </a:spcAft>
              <a:buFont typeface="Arial" panose="020B0604020202020204" pitchFamily="34" charset="0"/>
              <a:buChar char="•"/>
            </a:pPr>
            <a:r>
              <a:rPr lang="de-DE" sz="1600" dirty="0"/>
              <a:t>Per-App</a:t>
            </a:r>
          </a:p>
          <a:p>
            <a:pPr marL="228594" indent="-228594">
              <a:lnSpc>
                <a:spcPct val="110000"/>
              </a:lnSpc>
              <a:spcAft>
                <a:spcPts val="667"/>
              </a:spcAft>
              <a:buFont typeface="Arial" panose="020B0604020202020204" pitchFamily="34" charset="0"/>
              <a:buChar char="•"/>
            </a:pPr>
            <a:r>
              <a:rPr lang="de-DE" sz="1600" dirty="0"/>
              <a:t>Pay-</a:t>
            </a:r>
            <a:r>
              <a:rPr lang="de-DE" sz="1600" dirty="0" err="1"/>
              <a:t>as</a:t>
            </a:r>
            <a:r>
              <a:rPr lang="de-DE" sz="1600" dirty="0"/>
              <a:t>-</a:t>
            </a:r>
            <a:r>
              <a:rPr lang="de-DE" sz="1600" dirty="0" err="1"/>
              <a:t>you</a:t>
            </a:r>
            <a:r>
              <a:rPr lang="de-DE" sz="1600" dirty="0"/>
              <a:t>-Go</a:t>
            </a:r>
          </a:p>
          <a:p>
            <a:pPr marL="228594" indent="-228594">
              <a:lnSpc>
                <a:spcPct val="110000"/>
              </a:lnSpc>
              <a:spcAft>
                <a:spcPts val="667"/>
              </a:spcAft>
              <a:buFont typeface="Arial" panose="020B0604020202020204" pitchFamily="34" charset="0"/>
              <a:buChar char="•"/>
            </a:pPr>
            <a:r>
              <a:rPr lang="de-DE" sz="1600" dirty="0"/>
              <a:t>Per User</a:t>
            </a:r>
          </a:p>
        </p:txBody>
      </p:sp>
    </p:spTree>
    <p:extLst>
      <p:ext uri="{BB962C8B-B14F-4D97-AF65-F5344CB8AC3E}">
        <p14:creationId xmlns:p14="http://schemas.microsoft.com/office/powerpoint/2010/main" val="3363036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73A5275-CABF-4DB3-A77F-BBA6E3D6F68E}"/>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2053" name="think-cell Slide" r:id="rId5" imgW="425" imgH="426" progId="TCLayout.ActiveDocument.1">
                  <p:embed/>
                </p:oleObj>
              </mc:Choice>
              <mc:Fallback>
                <p:oleObj name="think-cell Slide" r:id="rId5" imgW="425" imgH="426" progId="TCLayout.ActiveDocument.1">
                  <p:embed/>
                  <p:pic>
                    <p:nvPicPr>
                      <p:cNvPr id="5" name="Object 4" hidden="1">
                        <a:extLst>
                          <a:ext uri="{FF2B5EF4-FFF2-40B4-BE49-F238E27FC236}">
                            <a16:creationId xmlns:a16="http://schemas.microsoft.com/office/drawing/2014/main" id="{073A5275-CABF-4DB3-A77F-BBA6E3D6F68E}"/>
                          </a:ext>
                        </a:extLst>
                      </p:cNvPr>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11" name="Title 1">
            <a:extLst>
              <a:ext uri="{FF2B5EF4-FFF2-40B4-BE49-F238E27FC236}">
                <a16:creationId xmlns:a16="http://schemas.microsoft.com/office/drawing/2014/main" id="{7E41843E-42A0-3247-09FC-4C5645278EF7}"/>
              </a:ext>
            </a:extLst>
          </p:cNvPr>
          <p:cNvSpPr>
            <a:spLocks noGrp="1"/>
          </p:cNvSpPr>
          <p:nvPr>
            <p:ph type="title"/>
          </p:nvPr>
        </p:nvSpPr>
        <p:spPr>
          <a:xfrm>
            <a:off x="432001" y="513551"/>
            <a:ext cx="11327999" cy="658600"/>
          </a:xfrm>
        </p:spPr>
        <p:txBody>
          <a:bodyPr vert="horz">
            <a:normAutofit fontScale="90000"/>
          </a:bodyPr>
          <a:lstStyle/>
          <a:p>
            <a:r>
              <a:rPr lang="en-US" dirty="0"/>
              <a:t>What is an Enterprise Low-Code Application Platform?</a:t>
            </a:r>
          </a:p>
        </p:txBody>
      </p:sp>
      <p:sp>
        <p:nvSpPr>
          <p:cNvPr id="4" name="Slide Number Placeholder 3">
            <a:extLst>
              <a:ext uri="{FF2B5EF4-FFF2-40B4-BE49-F238E27FC236}">
                <a16:creationId xmlns:a16="http://schemas.microsoft.com/office/drawing/2014/main" id="{942CCA3E-18B8-4B49-AD40-090024B43D47}"/>
              </a:ext>
            </a:extLst>
          </p:cNvPr>
          <p:cNvSpPr>
            <a:spLocks noGrp="1"/>
          </p:cNvSpPr>
          <p:nvPr>
            <p:ph type="sldNum" sz="quarter" idx="11"/>
          </p:nvPr>
        </p:nvSpPr>
        <p:spPr>
          <a:xfrm>
            <a:off x="11255376" y="6405310"/>
            <a:ext cx="504625" cy="184665"/>
          </a:xfrm>
        </p:spPr>
        <p:txBody>
          <a:bodyPr anchor="ctr">
            <a:normAutofit fontScale="55000" lnSpcReduction="20000"/>
          </a:bodyPr>
          <a:lstStyle/>
          <a:p>
            <a:pPr>
              <a:spcAft>
                <a:spcPts val="800"/>
              </a:spcAft>
            </a:pPr>
            <a:fld id="{C2245BC1-4D7B-4ED3-8F01-840FA35126C6}" type="slidenum">
              <a:rPr lang="en-US" smtClean="0"/>
              <a:pPr>
                <a:spcAft>
                  <a:spcPts val="800"/>
                </a:spcAft>
              </a:pPr>
              <a:t>2</a:t>
            </a:fld>
            <a:endParaRPr lang="en-US"/>
          </a:p>
        </p:txBody>
      </p:sp>
      <p:pic>
        <p:nvPicPr>
          <p:cNvPr id="6" name="Picture 5" descr="A screenshot of a computer&#10;&#10;Description automatically generated">
            <a:extLst>
              <a:ext uri="{FF2B5EF4-FFF2-40B4-BE49-F238E27FC236}">
                <a16:creationId xmlns:a16="http://schemas.microsoft.com/office/drawing/2014/main" id="{820756DC-14B9-466E-9230-F971FD5A7DFD}"/>
              </a:ext>
            </a:extLst>
          </p:cNvPr>
          <p:cNvPicPr>
            <a:picLocks noChangeAspect="1"/>
          </p:cNvPicPr>
          <p:nvPr/>
        </p:nvPicPr>
        <p:blipFill>
          <a:blip r:embed="rId7"/>
          <a:stretch>
            <a:fillRect/>
          </a:stretch>
        </p:blipFill>
        <p:spPr>
          <a:xfrm>
            <a:off x="529136" y="1534584"/>
            <a:ext cx="11133725" cy="4704000"/>
          </a:xfrm>
          <a:prstGeom prst="rect">
            <a:avLst/>
          </a:prstGeom>
          <a:noFill/>
        </p:spPr>
      </p:pic>
    </p:spTree>
    <p:extLst>
      <p:ext uri="{BB962C8B-B14F-4D97-AF65-F5344CB8AC3E}">
        <p14:creationId xmlns:p14="http://schemas.microsoft.com/office/powerpoint/2010/main" val="79916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9B49F38-D15A-4838-95C7-AB73ECBC0627}"/>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3077" name="think-cell Slide" r:id="rId5" imgW="425" imgH="426" progId="TCLayout.ActiveDocument.1">
                  <p:embed/>
                </p:oleObj>
              </mc:Choice>
              <mc:Fallback>
                <p:oleObj name="think-cell Slide" r:id="rId5" imgW="425" imgH="426" progId="TCLayout.ActiveDocument.1">
                  <p:embed/>
                  <p:pic>
                    <p:nvPicPr>
                      <p:cNvPr id="5" name="Object 4" hidden="1">
                        <a:extLst>
                          <a:ext uri="{FF2B5EF4-FFF2-40B4-BE49-F238E27FC236}">
                            <a16:creationId xmlns:a16="http://schemas.microsoft.com/office/drawing/2014/main" id="{99B49F38-D15A-4838-95C7-AB73ECBC0627}"/>
                          </a:ext>
                        </a:extLst>
                      </p:cNvPr>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11" name="Title 1">
            <a:extLst>
              <a:ext uri="{FF2B5EF4-FFF2-40B4-BE49-F238E27FC236}">
                <a16:creationId xmlns:a16="http://schemas.microsoft.com/office/drawing/2014/main" id="{CB5E16C5-7E39-803E-E158-56051D868CF7}"/>
              </a:ext>
            </a:extLst>
          </p:cNvPr>
          <p:cNvSpPr>
            <a:spLocks noGrp="1"/>
          </p:cNvSpPr>
          <p:nvPr>
            <p:ph type="title"/>
          </p:nvPr>
        </p:nvSpPr>
        <p:spPr>
          <a:xfrm>
            <a:off x="432001" y="513551"/>
            <a:ext cx="11327999" cy="658600"/>
          </a:xfrm>
        </p:spPr>
        <p:txBody>
          <a:bodyPr vert="horz">
            <a:normAutofit fontScale="90000"/>
          </a:bodyPr>
          <a:lstStyle/>
          <a:p>
            <a:r>
              <a:rPr lang="en-US" dirty="0"/>
              <a:t>IA Execution: Smart Workflows, Low-Code platforms and RPA</a:t>
            </a:r>
          </a:p>
        </p:txBody>
      </p:sp>
      <p:sp>
        <p:nvSpPr>
          <p:cNvPr id="4" name="Slide Number Placeholder 3">
            <a:extLst>
              <a:ext uri="{FF2B5EF4-FFF2-40B4-BE49-F238E27FC236}">
                <a16:creationId xmlns:a16="http://schemas.microsoft.com/office/drawing/2014/main" id="{6B9CFA18-9085-45CE-B5DA-B18715DD21D0}"/>
              </a:ext>
            </a:extLst>
          </p:cNvPr>
          <p:cNvSpPr>
            <a:spLocks noGrp="1"/>
          </p:cNvSpPr>
          <p:nvPr>
            <p:ph type="sldNum" sz="quarter" idx="11"/>
          </p:nvPr>
        </p:nvSpPr>
        <p:spPr>
          <a:xfrm>
            <a:off x="11255376" y="6405310"/>
            <a:ext cx="504625" cy="184665"/>
          </a:xfrm>
        </p:spPr>
        <p:txBody>
          <a:bodyPr anchor="ctr">
            <a:normAutofit fontScale="55000" lnSpcReduction="20000"/>
          </a:bodyPr>
          <a:lstStyle/>
          <a:p>
            <a:pPr>
              <a:spcAft>
                <a:spcPts val="800"/>
              </a:spcAft>
            </a:pPr>
            <a:fld id="{C2245BC1-4D7B-4ED3-8F01-840FA35126C6}" type="slidenum">
              <a:rPr lang="en-US" smtClean="0"/>
              <a:pPr>
                <a:spcAft>
                  <a:spcPts val="800"/>
                </a:spcAft>
              </a:pPr>
              <a:t>3</a:t>
            </a:fld>
            <a:endParaRPr lang="en-US"/>
          </a:p>
        </p:txBody>
      </p:sp>
      <p:sp>
        <p:nvSpPr>
          <p:cNvPr id="13" name="Content Placeholder 4">
            <a:extLst>
              <a:ext uri="{FF2B5EF4-FFF2-40B4-BE49-F238E27FC236}">
                <a16:creationId xmlns:a16="http://schemas.microsoft.com/office/drawing/2014/main" id="{3D965F4D-9710-22A4-179E-8D4A8EEABDF7}"/>
              </a:ext>
            </a:extLst>
          </p:cNvPr>
          <p:cNvSpPr>
            <a:spLocks noGrp="1"/>
          </p:cNvSpPr>
          <p:nvPr>
            <p:ph sz="quarter" idx="12"/>
          </p:nvPr>
        </p:nvSpPr>
        <p:spPr>
          <a:xfrm>
            <a:off x="432002" y="1534584"/>
            <a:ext cx="5553933" cy="4707467"/>
          </a:xfrm>
        </p:spPr>
        <p:txBody>
          <a:bodyPr/>
          <a:lstStyle/>
          <a:p>
            <a:r>
              <a:rPr lang="en-US" sz="2133" b="1" dirty="0"/>
              <a:t>Intelligent Automation Execution</a:t>
            </a:r>
          </a:p>
          <a:p>
            <a:r>
              <a:rPr lang="en-US" sz="1867" dirty="0"/>
              <a:t>The three key technologies supporting this capability include</a:t>
            </a:r>
          </a:p>
          <a:p>
            <a:pPr marL="380990" indent="-380990"/>
            <a:r>
              <a:rPr lang="en-US" sz="1867" dirty="0"/>
              <a:t>smart workflow,</a:t>
            </a:r>
          </a:p>
          <a:p>
            <a:pPr marL="380990" indent="-380990"/>
            <a:r>
              <a:rPr lang="en-US" sz="1867" dirty="0"/>
              <a:t>low-code platforms, and</a:t>
            </a:r>
          </a:p>
          <a:p>
            <a:pPr marL="380990" indent="-380990"/>
            <a:r>
              <a:rPr lang="en-US" sz="1867" dirty="0"/>
              <a:t>robotic </a:t>
            </a:r>
            <a:r>
              <a:rPr lang="en-US" sz="1867" dirty="0" err="1"/>
              <a:t>proces</a:t>
            </a:r>
            <a:r>
              <a:rPr lang="en-US" sz="1867" dirty="0"/>
              <a:t> automation (RPA).</a:t>
            </a:r>
          </a:p>
          <a:p>
            <a:r>
              <a:rPr lang="en-US" sz="1867" dirty="0"/>
              <a:t>The leading practice is to use smart workflow and low-code platforms as a foundation of the overall automation platform. RPA is needed when IA needs to be integrated with legacy systems or automation of bespoke processes.</a:t>
            </a:r>
          </a:p>
          <a:p>
            <a:r>
              <a:rPr lang="en-US" sz="1867" dirty="0"/>
              <a:t>@see: https://intelligentautomationbook.com/</a:t>
            </a:r>
          </a:p>
        </p:txBody>
      </p:sp>
      <p:pic>
        <p:nvPicPr>
          <p:cNvPr id="10" name="Picture 2" descr="Intelligent Automation Book">
            <a:extLst>
              <a:ext uri="{FF2B5EF4-FFF2-40B4-BE49-F238E27FC236}">
                <a16:creationId xmlns:a16="http://schemas.microsoft.com/office/drawing/2014/main" id="{8E94860D-2FD8-43E7-B62E-FFD536A5B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61997" y="279400"/>
            <a:ext cx="476461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undefined">
            <a:extLst>
              <a:ext uri="{FF2B5EF4-FFF2-40B4-BE49-F238E27FC236}">
                <a16:creationId xmlns:a16="http://schemas.microsoft.com/office/drawing/2014/main" id="{73A14B33-FD40-47A4-8AEE-185CE62550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72533" y="-27517"/>
            <a:ext cx="622935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undefined">
            <a:extLst>
              <a:ext uri="{FF2B5EF4-FFF2-40B4-BE49-F238E27FC236}">
                <a16:creationId xmlns:a16="http://schemas.microsoft.com/office/drawing/2014/main" id="{7F3AE888-2F6A-400B-8CFD-F7037ECADA4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4530"/>
          <a:stretch/>
        </p:blipFill>
        <p:spPr bwMode="auto">
          <a:xfrm>
            <a:off x="6757132" y="1600201"/>
            <a:ext cx="5002867" cy="4707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994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61FC3-7E34-4818-9272-0D897AF8A508}"/>
              </a:ext>
            </a:extLst>
          </p:cNvPr>
          <p:cNvSpPr>
            <a:spLocks noGrp="1"/>
          </p:cNvSpPr>
          <p:nvPr>
            <p:ph type="title"/>
          </p:nvPr>
        </p:nvSpPr>
        <p:spPr/>
        <p:txBody>
          <a:bodyPr/>
          <a:lstStyle/>
          <a:p>
            <a:r>
              <a:rPr lang="de-DE" dirty="0"/>
              <a:t>Components </a:t>
            </a:r>
            <a:r>
              <a:rPr lang="de-DE" dirty="0" err="1"/>
              <a:t>of</a:t>
            </a:r>
            <a:r>
              <a:rPr lang="de-DE" dirty="0"/>
              <a:t> </a:t>
            </a:r>
            <a:r>
              <a:rPr lang="de-DE" dirty="0" err="1"/>
              <a:t>the</a:t>
            </a:r>
            <a:r>
              <a:rPr lang="de-DE" dirty="0"/>
              <a:t> Microsoft Power </a:t>
            </a:r>
            <a:r>
              <a:rPr lang="de-DE" dirty="0" err="1"/>
              <a:t>Platform</a:t>
            </a:r>
            <a:endParaRPr lang="en-US" dirty="0"/>
          </a:p>
        </p:txBody>
      </p:sp>
      <p:pic>
        <p:nvPicPr>
          <p:cNvPr id="1026" name="Picture 2" descr="Diagramm mit Übersicht von Microsoft Power Platform.">
            <a:extLst>
              <a:ext uri="{FF2B5EF4-FFF2-40B4-BE49-F238E27FC236}">
                <a16:creationId xmlns:a16="http://schemas.microsoft.com/office/drawing/2014/main" id="{803928F5-A981-4564-BFC7-23CF3B1738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481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E4860-0222-417F-BBC5-61EBDCE8845C}"/>
              </a:ext>
            </a:extLst>
          </p:cNvPr>
          <p:cNvSpPr>
            <a:spLocks noGrp="1"/>
          </p:cNvSpPr>
          <p:nvPr>
            <p:ph type="title"/>
          </p:nvPr>
        </p:nvSpPr>
        <p:spPr/>
        <p:txBody>
          <a:bodyPr/>
          <a:lstStyle/>
          <a:p>
            <a:r>
              <a:rPr lang="de-DE" dirty="0"/>
              <a:t>The Architecture </a:t>
            </a:r>
            <a:r>
              <a:rPr lang="de-DE" dirty="0" err="1"/>
              <a:t>of</a:t>
            </a:r>
            <a:r>
              <a:rPr lang="de-DE" dirty="0"/>
              <a:t> </a:t>
            </a:r>
            <a:r>
              <a:rPr lang="de-DE" dirty="0" err="1"/>
              <a:t>the</a:t>
            </a:r>
            <a:r>
              <a:rPr lang="de-DE" dirty="0"/>
              <a:t> MS Power </a:t>
            </a:r>
            <a:r>
              <a:rPr lang="de-DE" dirty="0" err="1"/>
              <a:t>Platform</a:t>
            </a:r>
            <a:endParaRPr lang="en-US" dirty="0"/>
          </a:p>
        </p:txBody>
      </p:sp>
      <p:pic>
        <p:nvPicPr>
          <p:cNvPr id="4" name="Content Placeholder 3" descr="Graphical user interface, diagram, application&#10;&#10;Description automatically generated">
            <a:extLst>
              <a:ext uri="{FF2B5EF4-FFF2-40B4-BE49-F238E27FC236}">
                <a16:creationId xmlns:a16="http://schemas.microsoft.com/office/drawing/2014/main" id="{CBDA5F40-1896-46DC-90B1-DE44EA92B2A4}"/>
              </a:ext>
            </a:extLst>
          </p:cNvPr>
          <p:cNvPicPr>
            <a:picLocks noGrp="1" noChangeAspect="1"/>
          </p:cNvPicPr>
          <p:nvPr>
            <p:ph idx="1"/>
          </p:nvPr>
        </p:nvPicPr>
        <p:blipFill>
          <a:blip r:embed="rId2">
            <a:alphaModFix/>
          </a:blip>
          <a:stretch>
            <a:fillRect/>
          </a:stretch>
        </p:blipFill>
        <p:spPr>
          <a:xfrm>
            <a:off x="2973526" y="1825625"/>
            <a:ext cx="6244947" cy="4351338"/>
          </a:xfrm>
          <a:prstGeom prst="rect">
            <a:avLst/>
          </a:prstGeom>
          <a:noFill/>
        </p:spPr>
      </p:pic>
    </p:spTree>
    <p:extLst>
      <p:ext uri="{BB962C8B-B14F-4D97-AF65-F5344CB8AC3E}">
        <p14:creationId xmlns:p14="http://schemas.microsoft.com/office/powerpoint/2010/main" val="1570628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04BD29C-4FE8-4824-8AB0-A10378EA9AE1}"/>
              </a:ext>
            </a:extLst>
          </p:cNvPr>
          <p:cNvSpPr/>
          <p:nvPr/>
        </p:nvSpPr>
        <p:spPr bwMode="auto">
          <a:xfrm>
            <a:off x="4485834" y="1689859"/>
            <a:ext cx="4124972" cy="5096404"/>
          </a:xfrm>
          <a:prstGeom prst="rect">
            <a:avLst/>
          </a:prstGeom>
          <a:solidFill>
            <a:srgbClr val="FFC000">
              <a:alpha val="20000"/>
            </a:srgbClr>
          </a:solidFill>
          <a:ln w="127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SE" sz="2667" dirty="0" err="1">
              <a:solidFill>
                <a:schemeClr val="accent1"/>
              </a:solidFill>
              <a:ea typeface="Segoe UI" pitchFamily="34" charset="0"/>
              <a:cs typeface="Segoe UI" pitchFamily="34" charset="0"/>
            </a:endParaRPr>
          </a:p>
        </p:txBody>
      </p:sp>
      <p:graphicFrame>
        <p:nvGraphicFramePr>
          <p:cNvPr id="7" name="Object 6" hidden="1">
            <a:extLst>
              <a:ext uri="{FF2B5EF4-FFF2-40B4-BE49-F238E27FC236}">
                <a16:creationId xmlns:a16="http://schemas.microsoft.com/office/drawing/2014/main" id="{9F3BA201-5C16-4132-A27D-9E7F0214A2AD}"/>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4101" name="think-cell Slide" r:id="rId5" imgW="425" imgH="426" progId="TCLayout.ActiveDocument.1">
                  <p:embed/>
                </p:oleObj>
              </mc:Choice>
              <mc:Fallback>
                <p:oleObj name="think-cell Slide" r:id="rId5" imgW="425" imgH="426" progId="TCLayout.ActiveDocument.1">
                  <p:embed/>
                  <p:pic>
                    <p:nvPicPr>
                      <p:cNvPr id="7" name="Object 6" hidden="1">
                        <a:extLst>
                          <a:ext uri="{FF2B5EF4-FFF2-40B4-BE49-F238E27FC236}">
                            <a16:creationId xmlns:a16="http://schemas.microsoft.com/office/drawing/2014/main" id="{9F3BA201-5C16-4132-A27D-9E7F0214A2AD}"/>
                          </a:ext>
                        </a:extLst>
                      </p:cNvPr>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0C4500F-ACFA-4CC4-AD61-FC5E7438E2D0}"/>
              </a:ext>
            </a:extLst>
          </p:cNvPr>
          <p:cNvSpPr>
            <a:spLocks noGrp="1"/>
          </p:cNvSpPr>
          <p:nvPr>
            <p:ph type="title"/>
          </p:nvPr>
        </p:nvSpPr>
        <p:spPr/>
        <p:txBody>
          <a:bodyPr vert="horz"/>
          <a:lstStyle/>
          <a:p>
            <a:r>
              <a:rPr lang="en-US" dirty="0"/>
              <a:t>Connectors and Data Loss Prevention DLP</a:t>
            </a:r>
            <a:endParaRPr lang="de-DE" dirty="0"/>
          </a:p>
        </p:txBody>
      </p:sp>
      <p:sp>
        <p:nvSpPr>
          <p:cNvPr id="4" name="Slide Number Placeholder 3">
            <a:extLst>
              <a:ext uri="{FF2B5EF4-FFF2-40B4-BE49-F238E27FC236}">
                <a16:creationId xmlns:a16="http://schemas.microsoft.com/office/drawing/2014/main" id="{246ED2D7-EDD6-4CFA-B45E-4FEE1EA2DBE7}"/>
              </a:ext>
            </a:extLst>
          </p:cNvPr>
          <p:cNvSpPr>
            <a:spLocks noGrp="1"/>
          </p:cNvSpPr>
          <p:nvPr>
            <p:ph type="sldNum" sz="quarter" idx="11"/>
          </p:nvPr>
        </p:nvSpPr>
        <p:spPr/>
        <p:txBody>
          <a:bodyPr/>
          <a:lstStyle/>
          <a:p>
            <a:fld id="{C2245BC1-4D7B-4ED3-8F01-840FA35126C6}" type="slidenum">
              <a:rPr lang="en-US" smtClean="0"/>
              <a:pPr/>
              <a:t>6</a:t>
            </a:fld>
            <a:endParaRPr lang="en-US" dirty="0"/>
          </a:p>
        </p:txBody>
      </p:sp>
      <p:sp>
        <p:nvSpPr>
          <p:cNvPr id="26" name="Rectangle 25">
            <a:extLst>
              <a:ext uri="{FF2B5EF4-FFF2-40B4-BE49-F238E27FC236}">
                <a16:creationId xmlns:a16="http://schemas.microsoft.com/office/drawing/2014/main" id="{B0A52A4E-45F8-4A6A-A269-8B3D69FC9A34}"/>
              </a:ext>
            </a:extLst>
          </p:cNvPr>
          <p:cNvSpPr/>
          <p:nvPr/>
        </p:nvSpPr>
        <p:spPr bwMode="auto">
          <a:xfrm>
            <a:off x="8737575" y="1666811"/>
            <a:ext cx="3424445" cy="5096404"/>
          </a:xfrm>
          <a:prstGeom prst="rect">
            <a:avLst/>
          </a:prstGeom>
          <a:solidFill>
            <a:srgbClr val="FF0000">
              <a:alpha val="20000"/>
            </a:srgbClr>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SE" sz="2667" dirty="0" err="1">
              <a:solidFill>
                <a:schemeClr val="accent1"/>
              </a:soli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728E0FEF-DC79-4A03-B03B-204825818C5D}"/>
              </a:ext>
            </a:extLst>
          </p:cNvPr>
          <p:cNvSpPr/>
          <p:nvPr/>
        </p:nvSpPr>
        <p:spPr bwMode="auto">
          <a:xfrm>
            <a:off x="29981" y="1689870"/>
            <a:ext cx="4350740" cy="5096404"/>
          </a:xfrm>
          <a:prstGeom prst="rect">
            <a:avLst/>
          </a:prstGeom>
          <a:solidFill>
            <a:srgbClr val="00B050">
              <a:alpha val="20000"/>
            </a:srgbClr>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SE" sz="2667" dirty="0" err="1">
              <a:solidFill>
                <a:schemeClr val="accent1"/>
              </a:solidFill>
              <a:ea typeface="Segoe UI" pitchFamily="34" charset="0"/>
              <a:cs typeface="Segoe UI" pitchFamily="34" charset="0"/>
            </a:endParaRPr>
          </a:p>
        </p:txBody>
      </p:sp>
      <p:sp>
        <p:nvSpPr>
          <p:cNvPr id="29" name="TextBox 28">
            <a:extLst>
              <a:ext uri="{FF2B5EF4-FFF2-40B4-BE49-F238E27FC236}">
                <a16:creationId xmlns:a16="http://schemas.microsoft.com/office/drawing/2014/main" id="{E44F5D45-4959-426B-84DC-E184A245FE18}"/>
              </a:ext>
            </a:extLst>
          </p:cNvPr>
          <p:cNvSpPr txBox="1"/>
          <p:nvPr/>
        </p:nvSpPr>
        <p:spPr>
          <a:xfrm>
            <a:off x="4612603" y="1542268"/>
            <a:ext cx="3839676" cy="328231"/>
          </a:xfrm>
          <a:prstGeom prst="rect">
            <a:avLst/>
          </a:prstGeom>
          <a:solidFill>
            <a:schemeClr val="bg1"/>
          </a:solidFill>
          <a:ln w="12700">
            <a:solidFill>
              <a:srgbClr val="FFC000"/>
            </a:solidFill>
          </a:ln>
        </p:spPr>
        <p:txBody>
          <a:bodyPr wrap="square" lIns="0" tIns="0" rIns="0" bIns="0" rtlCol="0">
            <a:spAutoFit/>
          </a:bodyPr>
          <a:lstStyle/>
          <a:p>
            <a:pPr algn="ctr"/>
            <a:r>
              <a:rPr lang="en-US" sz="2133" dirty="0">
                <a:gradFill>
                  <a:gsLst>
                    <a:gs pos="2917">
                      <a:schemeClr val="tx1"/>
                    </a:gs>
                    <a:gs pos="30000">
                      <a:schemeClr val="tx1"/>
                    </a:gs>
                  </a:gsLst>
                  <a:lin ang="5400000" scaled="0"/>
                </a:gradFill>
              </a:rPr>
              <a:t>Non-business Data</a:t>
            </a:r>
            <a:endParaRPr lang="en-SE" sz="2133" dirty="0" err="1">
              <a:gradFill>
                <a:gsLst>
                  <a:gs pos="2917">
                    <a:schemeClr val="tx1"/>
                  </a:gs>
                  <a:gs pos="30000">
                    <a:schemeClr val="tx1"/>
                  </a:gs>
                </a:gsLst>
                <a:lin ang="5400000" scaled="0"/>
              </a:gradFill>
            </a:endParaRPr>
          </a:p>
        </p:txBody>
      </p:sp>
      <p:pic>
        <p:nvPicPr>
          <p:cNvPr id="30" name="Picture 29" descr="Icon&#10;&#10;Description automatically generated">
            <a:extLst>
              <a:ext uri="{FF2B5EF4-FFF2-40B4-BE49-F238E27FC236}">
                <a16:creationId xmlns:a16="http://schemas.microsoft.com/office/drawing/2014/main" id="{8DEDF604-301F-48D3-9E10-5EC7999228E4}"/>
              </a:ext>
            </a:extLst>
          </p:cNvPr>
          <p:cNvPicPr>
            <a:picLocks noChangeAspect="1"/>
          </p:cNvPicPr>
          <p:nvPr/>
        </p:nvPicPr>
        <p:blipFill>
          <a:blip r:embed="rId7"/>
          <a:stretch>
            <a:fillRect/>
          </a:stretch>
        </p:blipFill>
        <p:spPr>
          <a:xfrm>
            <a:off x="3502193" y="3236509"/>
            <a:ext cx="720000" cy="720000"/>
          </a:xfrm>
          <a:prstGeom prst="rect">
            <a:avLst/>
          </a:prstGeom>
          <a:effectLst>
            <a:outerShdw blurRad="63500" sx="102000" sy="102000" algn="ctr" rotWithShape="0">
              <a:prstClr val="black">
                <a:alpha val="40000"/>
              </a:prstClr>
            </a:outerShdw>
          </a:effectLst>
        </p:spPr>
      </p:pic>
      <p:pic>
        <p:nvPicPr>
          <p:cNvPr id="31" name="Picture 30" descr="Icon&#10;&#10;Description automatically generated">
            <a:extLst>
              <a:ext uri="{FF2B5EF4-FFF2-40B4-BE49-F238E27FC236}">
                <a16:creationId xmlns:a16="http://schemas.microsoft.com/office/drawing/2014/main" id="{182EFDE0-1187-4018-82E7-4CC06438C4C3}"/>
              </a:ext>
            </a:extLst>
          </p:cNvPr>
          <p:cNvPicPr>
            <a:picLocks noChangeAspect="1"/>
          </p:cNvPicPr>
          <p:nvPr/>
        </p:nvPicPr>
        <p:blipFill>
          <a:blip r:embed="rId8"/>
          <a:stretch>
            <a:fillRect/>
          </a:stretch>
        </p:blipFill>
        <p:spPr>
          <a:xfrm>
            <a:off x="1455913" y="5295476"/>
            <a:ext cx="720000" cy="720000"/>
          </a:xfrm>
          <a:prstGeom prst="rect">
            <a:avLst/>
          </a:prstGeom>
          <a:effectLst>
            <a:outerShdw blurRad="63500" sx="102000" sy="102000" algn="ctr" rotWithShape="0">
              <a:prstClr val="black">
                <a:alpha val="40000"/>
              </a:prstClr>
            </a:outerShdw>
          </a:effectLst>
        </p:spPr>
      </p:pic>
      <p:pic>
        <p:nvPicPr>
          <p:cNvPr id="32" name="Picture 31" descr="Icon&#10;&#10;Description automatically generated">
            <a:extLst>
              <a:ext uri="{FF2B5EF4-FFF2-40B4-BE49-F238E27FC236}">
                <a16:creationId xmlns:a16="http://schemas.microsoft.com/office/drawing/2014/main" id="{85588C87-4DA0-4986-9E66-18EC6CA98D26}"/>
              </a:ext>
            </a:extLst>
          </p:cNvPr>
          <p:cNvPicPr>
            <a:picLocks noChangeAspect="1"/>
          </p:cNvPicPr>
          <p:nvPr/>
        </p:nvPicPr>
        <p:blipFill>
          <a:blip r:embed="rId9"/>
          <a:stretch>
            <a:fillRect/>
          </a:stretch>
        </p:blipFill>
        <p:spPr>
          <a:xfrm>
            <a:off x="2473009" y="4246697"/>
            <a:ext cx="720000" cy="720000"/>
          </a:xfrm>
          <a:prstGeom prst="rect">
            <a:avLst/>
          </a:prstGeom>
          <a:effectLst>
            <a:outerShdw blurRad="63500" sx="102000" sy="102000" algn="ctr" rotWithShape="0">
              <a:prstClr val="black">
                <a:alpha val="40000"/>
              </a:prstClr>
            </a:outerShdw>
          </a:effectLst>
        </p:spPr>
      </p:pic>
      <p:pic>
        <p:nvPicPr>
          <p:cNvPr id="33" name="Picture 32" descr="Icon&#10;&#10;Description automatically generated">
            <a:extLst>
              <a:ext uri="{FF2B5EF4-FFF2-40B4-BE49-F238E27FC236}">
                <a16:creationId xmlns:a16="http://schemas.microsoft.com/office/drawing/2014/main" id="{A126FF13-9545-4DC4-A392-4F625D985611}"/>
              </a:ext>
            </a:extLst>
          </p:cNvPr>
          <p:cNvPicPr>
            <a:picLocks noChangeAspect="1"/>
          </p:cNvPicPr>
          <p:nvPr/>
        </p:nvPicPr>
        <p:blipFill>
          <a:blip r:embed="rId10"/>
          <a:stretch>
            <a:fillRect/>
          </a:stretch>
        </p:blipFill>
        <p:spPr>
          <a:xfrm>
            <a:off x="2471535" y="5295476"/>
            <a:ext cx="720000" cy="720000"/>
          </a:xfrm>
          <a:prstGeom prst="rect">
            <a:avLst/>
          </a:prstGeom>
          <a:effectLst>
            <a:outerShdw blurRad="63500" sx="102000" sy="102000" algn="ctr" rotWithShape="0">
              <a:prstClr val="black">
                <a:alpha val="40000"/>
              </a:prstClr>
            </a:outerShdw>
          </a:effectLst>
        </p:spPr>
      </p:pic>
      <p:pic>
        <p:nvPicPr>
          <p:cNvPr id="34" name="Picture 33" descr="Icon&#10;&#10;Description automatically generated">
            <a:extLst>
              <a:ext uri="{FF2B5EF4-FFF2-40B4-BE49-F238E27FC236}">
                <a16:creationId xmlns:a16="http://schemas.microsoft.com/office/drawing/2014/main" id="{202854A9-0ADF-4C57-8D07-868C02132459}"/>
              </a:ext>
            </a:extLst>
          </p:cNvPr>
          <p:cNvPicPr>
            <a:picLocks noChangeAspect="1"/>
          </p:cNvPicPr>
          <p:nvPr/>
        </p:nvPicPr>
        <p:blipFill>
          <a:blip r:embed="rId11"/>
          <a:stretch>
            <a:fillRect/>
          </a:stretch>
        </p:blipFill>
        <p:spPr>
          <a:xfrm>
            <a:off x="3487157" y="5295476"/>
            <a:ext cx="720000" cy="720000"/>
          </a:xfrm>
          <a:prstGeom prst="rect">
            <a:avLst/>
          </a:prstGeom>
          <a:effectLst>
            <a:outerShdw blurRad="63500" sx="102000" sy="102000" algn="ctr" rotWithShape="0">
              <a:prstClr val="black">
                <a:alpha val="40000"/>
              </a:prstClr>
            </a:outerShdw>
          </a:effectLst>
        </p:spPr>
      </p:pic>
      <p:pic>
        <p:nvPicPr>
          <p:cNvPr id="35" name="Picture 34" descr="Icon&#10;&#10;Description automatically generated">
            <a:extLst>
              <a:ext uri="{FF2B5EF4-FFF2-40B4-BE49-F238E27FC236}">
                <a16:creationId xmlns:a16="http://schemas.microsoft.com/office/drawing/2014/main" id="{84CF7773-47B5-4E71-BA99-39FADAB15C03}"/>
              </a:ext>
            </a:extLst>
          </p:cNvPr>
          <p:cNvPicPr>
            <a:picLocks noChangeAspect="1"/>
          </p:cNvPicPr>
          <p:nvPr/>
        </p:nvPicPr>
        <p:blipFill>
          <a:blip r:embed="rId12"/>
          <a:stretch>
            <a:fillRect/>
          </a:stretch>
        </p:blipFill>
        <p:spPr>
          <a:xfrm>
            <a:off x="440292" y="5295476"/>
            <a:ext cx="720000" cy="720000"/>
          </a:xfrm>
          <a:prstGeom prst="rect">
            <a:avLst/>
          </a:prstGeom>
          <a:effectLst>
            <a:outerShdw blurRad="63500" sx="102000" sy="102000" algn="ctr" rotWithShape="0">
              <a:prstClr val="black">
                <a:alpha val="40000"/>
              </a:prstClr>
            </a:outerShdw>
          </a:effectLst>
        </p:spPr>
      </p:pic>
      <p:pic>
        <p:nvPicPr>
          <p:cNvPr id="36" name="Picture 35" descr="A picture containing text, clipart&#10;&#10;Description automatically generated">
            <a:extLst>
              <a:ext uri="{FF2B5EF4-FFF2-40B4-BE49-F238E27FC236}">
                <a16:creationId xmlns:a16="http://schemas.microsoft.com/office/drawing/2014/main" id="{9BEADE97-62CB-4045-9414-DD100940ACD5}"/>
              </a:ext>
            </a:extLst>
          </p:cNvPr>
          <p:cNvPicPr>
            <a:picLocks noChangeAspect="1"/>
          </p:cNvPicPr>
          <p:nvPr/>
        </p:nvPicPr>
        <p:blipFill>
          <a:blip r:embed="rId13"/>
          <a:stretch>
            <a:fillRect/>
          </a:stretch>
        </p:blipFill>
        <p:spPr>
          <a:xfrm>
            <a:off x="1450345" y="4246697"/>
            <a:ext cx="720000" cy="720000"/>
          </a:xfrm>
          <a:prstGeom prst="rect">
            <a:avLst/>
          </a:prstGeom>
          <a:effectLst>
            <a:outerShdw blurRad="63500" sx="102000" sy="102000" algn="ctr" rotWithShape="0">
              <a:prstClr val="black">
                <a:alpha val="40000"/>
              </a:prstClr>
            </a:outerShdw>
          </a:effectLst>
        </p:spPr>
      </p:pic>
      <p:pic>
        <p:nvPicPr>
          <p:cNvPr id="37" name="Picture 36" descr="Icon&#10;&#10;Description automatically generated">
            <a:extLst>
              <a:ext uri="{FF2B5EF4-FFF2-40B4-BE49-F238E27FC236}">
                <a16:creationId xmlns:a16="http://schemas.microsoft.com/office/drawing/2014/main" id="{8173AA33-A092-4127-B658-B07A5D37A6A5}"/>
              </a:ext>
            </a:extLst>
          </p:cNvPr>
          <p:cNvPicPr>
            <a:picLocks noChangeAspect="1"/>
          </p:cNvPicPr>
          <p:nvPr/>
        </p:nvPicPr>
        <p:blipFill>
          <a:blip r:embed="rId14"/>
          <a:stretch>
            <a:fillRect/>
          </a:stretch>
        </p:blipFill>
        <p:spPr>
          <a:xfrm>
            <a:off x="2481645" y="3236509"/>
            <a:ext cx="720000" cy="720000"/>
          </a:xfrm>
          <a:prstGeom prst="rect">
            <a:avLst/>
          </a:prstGeom>
          <a:effectLst>
            <a:outerShdw blurRad="63500" sx="102000" sy="102000" algn="ctr" rotWithShape="0">
              <a:prstClr val="black">
                <a:alpha val="40000"/>
              </a:prstClr>
            </a:outerShdw>
          </a:effectLst>
        </p:spPr>
      </p:pic>
      <p:pic>
        <p:nvPicPr>
          <p:cNvPr id="38" name="Picture 37" descr="Icon&#10;&#10;Description automatically generated">
            <a:extLst>
              <a:ext uri="{FF2B5EF4-FFF2-40B4-BE49-F238E27FC236}">
                <a16:creationId xmlns:a16="http://schemas.microsoft.com/office/drawing/2014/main" id="{BF05A520-A5BD-4D9A-B53B-9BEF08CD82B7}"/>
              </a:ext>
            </a:extLst>
          </p:cNvPr>
          <p:cNvPicPr>
            <a:picLocks noChangeAspect="1"/>
          </p:cNvPicPr>
          <p:nvPr/>
        </p:nvPicPr>
        <p:blipFill>
          <a:blip r:embed="rId15"/>
          <a:stretch>
            <a:fillRect/>
          </a:stretch>
        </p:blipFill>
        <p:spPr>
          <a:xfrm>
            <a:off x="7611037" y="4109328"/>
            <a:ext cx="720000" cy="720000"/>
          </a:xfrm>
          <a:prstGeom prst="rect">
            <a:avLst/>
          </a:prstGeom>
          <a:effectLst>
            <a:outerShdw blurRad="63500" sx="102000" sy="102000" algn="ctr" rotWithShape="0">
              <a:prstClr val="black">
                <a:alpha val="40000"/>
              </a:prstClr>
            </a:outerShdw>
          </a:effectLst>
        </p:spPr>
      </p:pic>
      <p:pic>
        <p:nvPicPr>
          <p:cNvPr id="39" name="Picture 38" descr="Icon&#10;&#10;Description automatically generated">
            <a:extLst>
              <a:ext uri="{FF2B5EF4-FFF2-40B4-BE49-F238E27FC236}">
                <a16:creationId xmlns:a16="http://schemas.microsoft.com/office/drawing/2014/main" id="{C10C2826-9F5E-4B59-B56D-92EFD3E9BAB1}"/>
              </a:ext>
            </a:extLst>
          </p:cNvPr>
          <p:cNvPicPr>
            <a:picLocks noChangeAspect="1"/>
          </p:cNvPicPr>
          <p:nvPr/>
        </p:nvPicPr>
        <p:blipFill>
          <a:blip r:embed="rId16"/>
          <a:stretch>
            <a:fillRect/>
          </a:stretch>
        </p:blipFill>
        <p:spPr>
          <a:xfrm>
            <a:off x="7639284" y="2311307"/>
            <a:ext cx="720000" cy="720000"/>
          </a:xfrm>
          <a:prstGeom prst="rect">
            <a:avLst/>
          </a:prstGeom>
          <a:effectLst>
            <a:outerShdw blurRad="63500" sx="102000" sy="102000" algn="ctr" rotWithShape="0">
              <a:prstClr val="black">
                <a:alpha val="40000"/>
              </a:prstClr>
            </a:outerShdw>
          </a:effectLst>
        </p:spPr>
      </p:pic>
      <p:pic>
        <p:nvPicPr>
          <p:cNvPr id="40" name="Picture 39" descr="A white cloud in the sky&#10;&#10;Description automatically generated with low confidence">
            <a:extLst>
              <a:ext uri="{FF2B5EF4-FFF2-40B4-BE49-F238E27FC236}">
                <a16:creationId xmlns:a16="http://schemas.microsoft.com/office/drawing/2014/main" id="{A08677DA-3FD4-4BD7-8122-ED01B60A66EF}"/>
              </a:ext>
            </a:extLst>
          </p:cNvPr>
          <p:cNvPicPr>
            <a:picLocks noChangeAspect="1"/>
          </p:cNvPicPr>
          <p:nvPr/>
        </p:nvPicPr>
        <p:blipFill>
          <a:blip r:embed="rId17"/>
          <a:stretch>
            <a:fillRect/>
          </a:stretch>
        </p:blipFill>
        <p:spPr>
          <a:xfrm>
            <a:off x="9126591" y="3927215"/>
            <a:ext cx="720000" cy="720000"/>
          </a:xfrm>
          <a:prstGeom prst="rect">
            <a:avLst/>
          </a:prstGeom>
          <a:effectLst>
            <a:outerShdw blurRad="63500" sx="102000" sy="102000" algn="ctr" rotWithShape="0">
              <a:prstClr val="black">
                <a:alpha val="40000"/>
              </a:prstClr>
            </a:outerShdw>
          </a:effectLst>
        </p:spPr>
      </p:pic>
      <p:pic>
        <p:nvPicPr>
          <p:cNvPr id="41" name="Picture 40" descr="Icon&#10;&#10;Description automatically generated">
            <a:extLst>
              <a:ext uri="{FF2B5EF4-FFF2-40B4-BE49-F238E27FC236}">
                <a16:creationId xmlns:a16="http://schemas.microsoft.com/office/drawing/2014/main" id="{36A59EEB-B99F-4A48-90EE-20B58C475234}"/>
              </a:ext>
            </a:extLst>
          </p:cNvPr>
          <p:cNvPicPr>
            <a:picLocks noChangeAspect="1"/>
          </p:cNvPicPr>
          <p:nvPr/>
        </p:nvPicPr>
        <p:blipFill>
          <a:blip r:embed="rId18"/>
          <a:stretch>
            <a:fillRect/>
          </a:stretch>
        </p:blipFill>
        <p:spPr>
          <a:xfrm>
            <a:off x="4996205" y="2266071"/>
            <a:ext cx="810472" cy="810472"/>
          </a:xfrm>
          <a:prstGeom prst="rect">
            <a:avLst/>
          </a:prstGeom>
          <a:effectLst>
            <a:outerShdw blurRad="63500" sx="102000" sy="102000" algn="ctr" rotWithShape="0">
              <a:prstClr val="black">
                <a:alpha val="40000"/>
              </a:prstClr>
            </a:outerShdw>
          </a:effectLst>
        </p:spPr>
      </p:pic>
      <p:pic>
        <p:nvPicPr>
          <p:cNvPr id="42" name="Picture 41" descr="Logo&#10;&#10;Description automatically generated">
            <a:extLst>
              <a:ext uri="{FF2B5EF4-FFF2-40B4-BE49-F238E27FC236}">
                <a16:creationId xmlns:a16="http://schemas.microsoft.com/office/drawing/2014/main" id="{2000716B-12FE-47DD-A093-297A59FF0851}"/>
              </a:ext>
            </a:extLst>
          </p:cNvPr>
          <p:cNvPicPr>
            <a:picLocks noChangeAspect="1"/>
          </p:cNvPicPr>
          <p:nvPr/>
        </p:nvPicPr>
        <p:blipFill>
          <a:blip r:embed="rId19"/>
          <a:stretch>
            <a:fillRect/>
          </a:stretch>
        </p:blipFill>
        <p:spPr>
          <a:xfrm>
            <a:off x="5077568" y="4109328"/>
            <a:ext cx="720000" cy="720000"/>
          </a:xfrm>
          <a:prstGeom prst="rect">
            <a:avLst/>
          </a:prstGeom>
          <a:effectLst>
            <a:outerShdw blurRad="63500" sx="102000" sy="102000" algn="ctr" rotWithShape="0">
              <a:prstClr val="black">
                <a:alpha val="40000"/>
              </a:prstClr>
            </a:outerShdw>
          </a:effectLst>
        </p:spPr>
      </p:pic>
      <p:pic>
        <p:nvPicPr>
          <p:cNvPr id="43" name="Picture 42" descr="Icon&#10;&#10;Description automatically generated">
            <a:extLst>
              <a:ext uri="{FF2B5EF4-FFF2-40B4-BE49-F238E27FC236}">
                <a16:creationId xmlns:a16="http://schemas.microsoft.com/office/drawing/2014/main" id="{3721C77A-BCDA-4390-9FDF-558A31432EE4}"/>
              </a:ext>
            </a:extLst>
          </p:cNvPr>
          <p:cNvPicPr>
            <a:picLocks noChangeAspect="1"/>
          </p:cNvPicPr>
          <p:nvPr/>
        </p:nvPicPr>
        <p:blipFill>
          <a:blip r:embed="rId20"/>
          <a:stretch>
            <a:fillRect/>
          </a:stretch>
        </p:blipFill>
        <p:spPr>
          <a:xfrm>
            <a:off x="10094167" y="2260112"/>
            <a:ext cx="720000" cy="720000"/>
          </a:xfrm>
          <a:prstGeom prst="rect">
            <a:avLst/>
          </a:prstGeom>
          <a:effectLst>
            <a:outerShdw blurRad="63500" sx="102000" sy="102000" algn="ctr" rotWithShape="0">
              <a:prstClr val="black">
                <a:alpha val="40000"/>
              </a:prstClr>
            </a:outerShdw>
          </a:effectLst>
        </p:spPr>
      </p:pic>
      <p:pic>
        <p:nvPicPr>
          <p:cNvPr id="44" name="Picture 43" descr="Icon&#10;&#10;Description automatically generated">
            <a:extLst>
              <a:ext uri="{FF2B5EF4-FFF2-40B4-BE49-F238E27FC236}">
                <a16:creationId xmlns:a16="http://schemas.microsoft.com/office/drawing/2014/main" id="{B6745D34-D7F9-4CA0-9149-1BCC33539F41}"/>
              </a:ext>
            </a:extLst>
          </p:cNvPr>
          <p:cNvPicPr>
            <a:picLocks noChangeAspect="1"/>
          </p:cNvPicPr>
          <p:nvPr/>
        </p:nvPicPr>
        <p:blipFill>
          <a:blip r:embed="rId21"/>
          <a:stretch>
            <a:fillRect/>
          </a:stretch>
        </p:blipFill>
        <p:spPr>
          <a:xfrm>
            <a:off x="10814167" y="4665783"/>
            <a:ext cx="720000" cy="720000"/>
          </a:xfrm>
          <a:prstGeom prst="rect">
            <a:avLst/>
          </a:prstGeom>
          <a:effectLst>
            <a:outerShdw blurRad="63500" sx="102000" sy="102000" algn="ctr" rotWithShape="0">
              <a:prstClr val="black">
                <a:alpha val="40000"/>
              </a:prstClr>
            </a:outerShdw>
          </a:effectLst>
        </p:spPr>
      </p:pic>
      <p:pic>
        <p:nvPicPr>
          <p:cNvPr id="45" name="Picture 44" descr="A picture containing graphical user interface&#10;&#10;Description automatically generated">
            <a:extLst>
              <a:ext uri="{FF2B5EF4-FFF2-40B4-BE49-F238E27FC236}">
                <a16:creationId xmlns:a16="http://schemas.microsoft.com/office/drawing/2014/main" id="{7559B14A-4564-4C09-91DE-4F907254424F}"/>
              </a:ext>
            </a:extLst>
          </p:cNvPr>
          <p:cNvPicPr>
            <a:picLocks noChangeAspect="1"/>
          </p:cNvPicPr>
          <p:nvPr/>
        </p:nvPicPr>
        <p:blipFill>
          <a:blip r:embed="rId22"/>
          <a:stretch>
            <a:fillRect/>
          </a:stretch>
        </p:blipFill>
        <p:spPr>
          <a:xfrm>
            <a:off x="6359734" y="2284454"/>
            <a:ext cx="810471" cy="810471"/>
          </a:xfrm>
          <a:prstGeom prst="rect">
            <a:avLst/>
          </a:prstGeom>
          <a:effectLst>
            <a:outerShdw blurRad="63500" sx="102000" sy="102000" algn="ctr" rotWithShape="0">
              <a:prstClr val="black">
                <a:alpha val="40000"/>
              </a:prstClr>
            </a:outerShdw>
          </a:effectLst>
        </p:spPr>
      </p:pic>
      <p:pic>
        <p:nvPicPr>
          <p:cNvPr id="46" name="Picture 45" descr="Icon&#10;&#10;Description automatically generated">
            <a:extLst>
              <a:ext uri="{FF2B5EF4-FFF2-40B4-BE49-F238E27FC236}">
                <a16:creationId xmlns:a16="http://schemas.microsoft.com/office/drawing/2014/main" id="{E3E3F993-B82E-4D39-8682-A0F3EEBC0114}"/>
              </a:ext>
            </a:extLst>
          </p:cNvPr>
          <p:cNvPicPr>
            <a:picLocks noChangeAspect="1"/>
          </p:cNvPicPr>
          <p:nvPr/>
        </p:nvPicPr>
        <p:blipFill>
          <a:blip r:embed="rId23"/>
          <a:stretch>
            <a:fillRect/>
          </a:stretch>
        </p:blipFill>
        <p:spPr>
          <a:xfrm>
            <a:off x="425927" y="2261533"/>
            <a:ext cx="720000" cy="720000"/>
          </a:xfrm>
          <a:prstGeom prst="rect">
            <a:avLst/>
          </a:prstGeom>
          <a:effectLst>
            <a:outerShdw blurRad="63500" sx="102000" sy="102000" algn="ctr" rotWithShape="0">
              <a:prstClr val="black">
                <a:alpha val="40000"/>
              </a:prstClr>
            </a:outerShdw>
          </a:effectLst>
        </p:spPr>
      </p:pic>
      <p:pic>
        <p:nvPicPr>
          <p:cNvPr id="47" name="Picture 46">
            <a:extLst>
              <a:ext uri="{FF2B5EF4-FFF2-40B4-BE49-F238E27FC236}">
                <a16:creationId xmlns:a16="http://schemas.microsoft.com/office/drawing/2014/main" id="{9629374C-CBC7-4C06-8CB6-A3F0C67B3E18}"/>
              </a:ext>
            </a:extLst>
          </p:cNvPr>
          <p:cNvPicPr>
            <a:picLocks noChangeAspect="1"/>
          </p:cNvPicPr>
          <p:nvPr/>
        </p:nvPicPr>
        <p:blipFill>
          <a:blip r:embed="rId24"/>
          <a:stretch>
            <a:fillRect/>
          </a:stretch>
        </p:blipFill>
        <p:spPr>
          <a:xfrm>
            <a:off x="1451349" y="2261533"/>
            <a:ext cx="720000" cy="720000"/>
          </a:xfrm>
          <a:prstGeom prst="rect">
            <a:avLst/>
          </a:prstGeom>
          <a:effectLst>
            <a:outerShdw blurRad="63500" sx="102000" sy="102000" algn="ctr" rotWithShape="0">
              <a:prstClr val="black">
                <a:alpha val="40000"/>
              </a:prstClr>
            </a:outerShdw>
          </a:effectLst>
        </p:spPr>
      </p:pic>
      <p:pic>
        <p:nvPicPr>
          <p:cNvPr id="48" name="Picture 47" descr="Icon&#10;&#10;Description automatically generated">
            <a:extLst>
              <a:ext uri="{FF2B5EF4-FFF2-40B4-BE49-F238E27FC236}">
                <a16:creationId xmlns:a16="http://schemas.microsoft.com/office/drawing/2014/main" id="{308722E1-6F09-454C-B20F-189ECE3319B8}"/>
              </a:ext>
            </a:extLst>
          </p:cNvPr>
          <p:cNvPicPr>
            <a:picLocks noChangeAspect="1"/>
          </p:cNvPicPr>
          <p:nvPr/>
        </p:nvPicPr>
        <p:blipFill>
          <a:blip r:embed="rId25"/>
          <a:stretch>
            <a:fillRect/>
          </a:stretch>
        </p:blipFill>
        <p:spPr>
          <a:xfrm>
            <a:off x="2476772" y="2261533"/>
            <a:ext cx="720000" cy="720000"/>
          </a:xfrm>
          <a:prstGeom prst="rect">
            <a:avLst/>
          </a:prstGeom>
          <a:effectLst>
            <a:outerShdw blurRad="63500" sx="102000" sy="102000" algn="ctr" rotWithShape="0">
              <a:prstClr val="black">
                <a:alpha val="40000"/>
              </a:prstClr>
            </a:outerShdw>
          </a:effectLst>
        </p:spPr>
      </p:pic>
      <p:pic>
        <p:nvPicPr>
          <p:cNvPr id="49" name="Picture 48" descr="Icon&#10;&#10;Description automatically generated">
            <a:extLst>
              <a:ext uri="{FF2B5EF4-FFF2-40B4-BE49-F238E27FC236}">
                <a16:creationId xmlns:a16="http://schemas.microsoft.com/office/drawing/2014/main" id="{E26C8A74-9A85-4898-93FE-476B0677FAD4}"/>
              </a:ext>
            </a:extLst>
          </p:cNvPr>
          <p:cNvPicPr>
            <a:picLocks noChangeAspect="1"/>
          </p:cNvPicPr>
          <p:nvPr/>
        </p:nvPicPr>
        <p:blipFill>
          <a:blip r:embed="rId26"/>
          <a:stretch>
            <a:fillRect/>
          </a:stretch>
        </p:blipFill>
        <p:spPr>
          <a:xfrm>
            <a:off x="420124" y="3207215"/>
            <a:ext cx="720000" cy="720000"/>
          </a:xfrm>
          <a:prstGeom prst="rect">
            <a:avLst/>
          </a:prstGeom>
          <a:effectLst>
            <a:outerShdw blurRad="63500" sx="102000" sy="102000" algn="ctr" rotWithShape="0">
              <a:prstClr val="black">
                <a:alpha val="40000"/>
              </a:prstClr>
            </a:outerShdw>
          </a:effectLst>
        </p:spPr>
      </p:pic>
      <p:sp>
        <p:nvSpPr>
          <p:cNvPr id="50" name="Arrow: Left-Right 49">
            <a:extLst>
              <a:ext uri="{FF2B5EF4-FFF2-40B4-BE49-F238E27FC236}">
                <a16:creationId xmlns:a16="http://schemas.microsoft.com/office/drawing/2014/main" id="{A1AC9FFC-23C1-416F-9224-1110FBAA3823}"/>
              </a:ext>
            </a:extLst>
          </p:cNvPr>
          <p:cNvSpPr/>
          <p:nvPr/>
        </p:nvSpPr>
        <p:spPr bwMode="auto">
          <a:xfrm>
            <a:off x="3922883" y="6301571"/>
            <a:ext cx="1027612" cy="288237"/>
          </a:xfrm>
          <a:prstGeom prst="lef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SE" sz="2667"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Arrow: Up-Down 50">
            <a:extLst>
              <a:ext uri="{FF2B5EF4-FFF2-40B4-BE49-F238E27FC236}">
                <a16:creationId xmlns:a16="http://schemas.microsoft.com/office/drawing/2014/main" id="{4C759C61-34D6-44A0-A411-467B44BAA22C}"/>
              </a:ext>
            </a:extLst>
          </p:cNvPr>
          <p:cNvSpPr/>
          <p:nvPr/>
        </p:nvSpPr>
        <p:spPr bwMode="auto">
          <a:xfrm>
            <a:off x="3715452" y="4001145"/>
            <a:ext cx="300627" cy="1249697"/>
          </a:xfrm>
          <a:prstGeom prst="upDown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SE" sz="2667"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Arrow: Up-Down 51">
            <a:extLst>
              <a:ext uri="{FF2B5EF4-FFF2-40B4-BE49-F238E27FC236}">
                <a16:creationId xmlns:a16="http://schemas.microsoft.com/office/drawing/2014/main" id="{8AEC2C4A-18AA-4A67-A1A5-7CDC6B6C1600}"/>
              </a:ext>
            </a:extLst>
          </p:cNvPr>
          <p:cNvSpPr/>
          <p:nvPr/>
        </p:nvSpPr>
        <p:spPr bwMode="auto">
          <a:xfrm>
            <a:off x="7832889" y="3094925"/>
            <a:ext cx="331753" cy="1025751"/>
          </a:xfrm>
          <a:prstGeom prst="upDown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SE" sz="2667"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Arrow: Left-Right 52">
            <a:extLst>
              <a:ext uri="{FF2B5EF4-FFF2-40B4-BE49-F238E27FC236}">
                <a16:creationId xmlns:a16="http://schemas.microsoft.com/office/drawing/2014/main" id="{9952893F-6464-4DA8-B710-52B67B2B839C}"/>
              </a:ext>
            </a:extLst>
          </p:cNvPr>
          <p:cNvSpPr/>
          <p:nvPr/>
        </p:nvSpPr>
        <p:spPr bwMode="auto">
          <a:xfrm>
            <a:off x="1292417" y="3440614"/>
            <a:ext cx="1027612" cy="288237"/>
          </a:xfrm>
          <a:prstGeom prst="leftRigh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SE" sz="2667"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Arrow: Left-Right 53">
            <a:extLst>
              <a:ext uri="{FF2B5EF4-FFF2-40B4-BE49-F238E27FC236}">
                <a16:creationId xmlns:a16="http://schemas.microsoft.com/office/drawing/2014/main" id="{2895B105-66DE-4945-81F7-D9AF5857484F}"/>
              </a:ext>
            </a:extLst>
          </p:cNvPr>
          <p:cNvSpPr/>
          <p:nvPr/>
        </p:nvSpPr>
        <p:spPr bwMode="auto">
          <a:xfrm>
            <a:off x="5995090" y="4344504"/>
            <a:ext cx="1483223" cy="328293"/>
          </a:xfrm>
          <a:prstGeom prst="leftRigh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SE" sz="2667" dirty="0" err="1">
              <a:gradFill>
                <a:gsLst>
                  <a:gs pos="0">
                    <a:srgbClr val="FFFFFF"/>
                  </a:gs>
                  <a:gs pos="100000">
                    <a:srgbClr val="FFFFFF"/>
                  </a:gs>
                </a:gsLst>
                <a:lin ang="5400000" scaled="0"/>
              </a:gradFill>
              <a:ea typeface="Segoe UI" pitchFamily="34" charset="0"/>
              <a:cs typeface="Segoe UI" pitchFamily="34" charset="0"/>
            </a:endParaRPr>
          </a:p>
        </p:txBody>
      </p:sp>
      <p:pic>
        <p:nvPicPr>
          <p:cNvPr id="55" name="Graphic 54" descr="No sign with solid fill">
            <a:extLst>
              <a:ext uri="{FF2B5EF4-FFF2-40B4-BE49-F238E27FC236}">
                <a16:creationId xmlns:a16="http://schemas.microsoft.com/office/drawing/2014/main" id="{4ABCA75D-405D-4735-838F-EE7E10A17BF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893128" y="3091881"/>
            <a:ext cx="1219200" cy="1219200"/>
          </a:xfrm>
          <a:prstGeom prst="rect">
            <a:avLst/>
          </a:prstGeom>
        </p:spPr>
      </p:pic>
      <p:sp>
        <p:nvSpPr>
          <p:cNvPr id="56" name="TextBox 55">
            <a:extLst>
              <a:ext uri="{FF2B5EF4-FFF2-40B4-BE49-F238E27FC236}">
                <a16:creationId xmlns:a16="http://schemas.microsoft.com/office/drawing/2014/main" id="{59E39164-2E55-4087-A814-3C48CE3D48A5}"/>
              </a:ext>
            </a:extLst>
          </p:cNvPr>
          <p:cNvSpPr txBox="1"/>
          <p:nvPr/>
        </p:nvSpPr>
        <p:spPr>
          <a:xfrm>
            <a:off x="137195" y="1545696"/>
            <a:ext cx="4124972" cy="328231"/>
          </a:xfrm>
          <a:prstGeom prst="rect">
            <a:avLst/>
          </a:prstGeom>
          <a:solidFill>
            <a:schemeClr val="bg1"/>
          </a:solidFill>
          <a:ln w="12700">
            <a:solidFill>
              <a:srgbClr val="00B050"/>
            </a:solidFill>
          </a:ln>
        </p:spPr>
        <p:txBody>
          <a:bodyPr wrap="square" lIns="0" tIns="0" rIns="0" bIns="0" rtlCol="0">
            <a:spAutoFit/>
          </a:bodyPr>
          <a:lstStyle/>
          <a:p>
            <a:pPr algn="ctr"/>
            <a:r>
              <a:rPr lang="en-US" sz="2133" dirty="0">
                <a:gradFill>
                  <a:gsLst>
                    <a:gs pos="2917">
                      <a:schemeClr val="tx1"/>
                    </a:gs>
                    <a:gs pos="30000">
                      <a:schemeClr val="tx1"/>
                    </a:gs>
                  </a:gsLst>
                  <a:lin ang="5400000" scaled="0"/>
                </a:gradFill>
              </a:rPr>
              <a:t>Business Data</a:t>
            </a:r>
            <a:endParaRPr lang="en-SE" sz="2133" dirty="0" err="1">
              <a:gradFill>
                <a:gsLst>
                  <a:gs pos="2917">
                    <a:schemeClr val="tx1"/>
                  </a:gs>
                  <a:gs pos="30000">
                    <a:schemeClr val="tx1"/>
                  </a:gs>
                </a:gsLst>
                <a:lin ang="5400000" scaled="0"/>
              </a:gradFill>
            </a:endParaRPr>
          </a:p>
        </p:txBody>
      </p:sp>
      <p:sp>
        <p:nvSpPr>
          <p:cNvPr id="57" name="TextBox 56">
            <a:extLst>
              <a:ext uri="{FF2B5EF4-FFF2-40B4-BE49-F238E27FC236}">
                <a16:creationId xmlns:a16="http://schemas.microsoft.com/office/drawing/2014/main" id="{4E240D57-A0C2-470A-BE7B-165D86C91956}"/>
              </a:ext>
            </a:extLst>
          </p:cNvPr>
          <p:cNvSpPr txBox="1"/>
          <p:nvPr/>
        </p:nvSpPr>
        <p:spPr>
          <a:xfrm>
            <a:off x="8832695" y="1525724"/>
            <a:ext cx="3252091" cy="328231"/>
          </a:xfrm>
          <a:prstGeom prst="rect">
            <a:avLst/>
          </a:prstGeom>
          <a:solidFill>
            <a:schemeClr val="bg1"/>
          </a:solidFill>
          <a:ln w="12700">
            <a:solidFill>
              <a:srgbClr val="FF0000"/>
            </a:solidFill>
          </a:ln>
        </p:spPr>
        <p:txBody>
          <a:bodyPr wrap="square" lIns="0" tIns="0" rIns="0" bIns="0" rtlCol="0">
            <a:spAutoFit/>
          </a:bodyPr>
          <a:lstStyle/>
          <a:p>
            <a:pPr algn="ctr"/>
            <a:r>
              <a:rPr lang="en-US" sz="2133" dirty="0">
                <a:gradFill>
                  <a:gsLst>
                    <a:gs pos="2917">
                      <a:schemeClr val="tx1"/>
                    </a:gs>
                    <a:gs pos="30000">
                      <a:schemeClr val="tx1"/>
                    </a:gs>
                  </a:gsLst>
                  <a:lin ang="5400000" scaled="0"/>
                </a:gradFill>
              </a:rPr>
              <a:t>Blocked</a:t>
            </a:r>
            <a:endParaRPr lang="en-SE" sz="2133"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81306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4F3F1-0408-48C6-9957-0DFA0F46C8DA}"/>
              </a:ext>
            </a:extLst>
          </p:cNvPr>
          <p:cNvSpPr>
            <a:spLocks noGrp="1"/>
          </p:cNvSpPr>
          <p:nvPr>
            <p:ph type="title"/>
          </p:nvPr>
        </p:nvSpPr>
        <p:spPr/>
        <p:txBody>
          <a:bodyPr/>
          <a:lstStyle/>
          <a:p>
            <a:r>
              <a:rPr lang="de-DE" dirty="0"/>
              <a:t>Power </a:t>
            </a:r>
            <a:r>
              <a:rPr lang="de-DE" dirty="0" err="1"/>
              <a:t>Automate</a:t>
            </a:r>
            <a:r>
              <a:rPr lang="de-DE" dirty="0"/>
              <a:t>: </a:t>
            </a:r>
            <a:r>
              <a:rPr lang="de-DE" dirty="0" err="1"/>
              <a:t>Types</a:t>
            </a:r>
            <a:r>
              <a:rPr lang="de-DE" dirty="0"/>
              <a:t> </a:t>
            </a:r>
            <a:r>
              <a:rPr lang="de-DE" dirty="0" err="1"/>
              <a:t>of</a:t>
            </a:r>
            <a:r>
              <a:rPr lang="de-DE" dirty="0"/>
              <a:t> </a:t>
            </a:r>
            <a:r>
              <a:rPr lang="de-DE" dirty="0" err="1"/>
              <a:t>Flows</a:t>
            </a:r>
            <a:endParaRPr lang="en-US" dirty="0"/>
          </a:p>
        </p:txBody>
      </p:sp>
      <p:graphicFrame>
        <p:nvGraphicFramePr>
          <p:cNvPr id="3" name="Diagram 2">
            <a:extLst>
              <a:ext uri="{FF2B5EF4-FFF2-40B4-BE49-F238E27FC236}">
                <a16:creationId xmlns:a16="http://schemas.microsoft.com/office/drawing/2014/main" id="{4FD6F7D5-26BF-43FC-905D-0E2AB3C7BB82}"/>
              </a:ext>
            </a:extLst>
          </p:cNvPr>
          <p:cNvGraphicFramePr/>
          <p:nvPr>
            <p:extLst>
              <p:ext uri="{D42A27DB-BD31-4B8C-83A1-F6EECF244321}">
                <p14:modId xmlns:p14="http://schemas.microsoft.com/office/powerpoint/2010/main" val="2646248327"/>
              </p:ext>
            </p:extLst>
          </p:nvPr>
        </p:nvGraphicFramePr>
        <p:xfrm>
          <a:off x="2250830" y="2021823"/>
          <a:ext cx="7690340" cy="4471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7777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C1F910B-B2F1-4369-9A3B-E064E3FA4314}"/>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6149" name="think-cell Slide" r:id="rId5" imgW="425" imgH="426" progId="TCLayout.ActiveDocument.1">
                  <p:embed/>
                </p:oleObj>
              </mc:Choice>
              <mc:Fallback>
                <p:oleObj name="think-cell Slide" r:id="rId5" imgW="425" imgH="426" progId="TCLayout.ActiveDocument.1">
                  <p:embed/>
                  <p:pic>
                    <p:nvPicPr>
                      <p:cNvPr id="6" name="Object 5" hidden="1">
                        <a:extLst>
                          <a:ext uri="{FF2B5EF4-FFF2-40B4-BE49-F238E27FC236}">
                            <a16:creationId xmlns:a16="http://schemas.microsoft.com/office/drawing/2014/main" id="{3C1F910B-B2F1-4369-9A3B-E064E3FA4314}"/>
                          </a:ext>
                        </a:extLst>
                      </p:cNvPr>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E930AAE-5886-4B40-86E8-10F9DAF2212F}"/>
              </a:ext>
            </a:extLst>
          </p:cNvPr>
          <p:cNvSpPr>
            <a:spLocks noGrp="1"/>
          </p:cNvSpPr>
          <p:nvPr>
            <p:ph type="title"/>
          </p:nvPr>
        </p:nvSpPr>
        <p:spPr/>
        <p:txBody>
          <a:bodyPr vert="horz"/>
          <a:lstStyle/>
          <a:p>
            <a:r>
              <a:rPr lang="en-US" dirty="0"/>
              <a:t>What are Cloud Flows?</a:t>
            </a:r>
            <a:endParaRPr lang="de-DE" dirty="0"/>
          </a:p>
        </p:txBody>
      </p:sp>
      <p:sp>
        <p:nvSpPr>
          <p:cNvPr id="4" name="Slide Number Placeholder 3">
            <a:extLst>
              <a:ext uri="{FF2B5EF4-FFF2-40B4-BE49-F238E27FC236}">
                <a16:creationId xmlns:a16="http://schemas.microsoft.com/office/drawing/2014/main" id="{0409DD52-1BD8-46DD-9DDC-7915BC3F3627}"/>
              </a:ext>
            </a:extLst>
          </p:cNvPr>
          <p:cNvSpPr>
            <a:spLocks noGrp="1"/>
          </p:cNvSpPr>
          <p:nvPr>
            <p:ph type="sldNum" sz="quarter" idx="11"/>
          </p:nvPr>
        </p:nvSpPr>
        <p:spPr/>
        <p:txBody>
          <a:bodyPr/>
          <a:lstStyle/>
          <a:p>
            <a:fld id="{C2245BC1-4D7B-4ED3-8F01-840FA35126C6}" type="slidenum">
              <a:rPr lang="en-US" smtClean="0"/>
              <a:pPr/>
              <a:t>8</a:t>
            </a:fld>
            <a:endParaRPr lang="en-US" dirty="0"/>
          </a:p>
        </p:txBody>
      </p:sp>
      <p:sp>
        <p:nvSpPr>
          <p:cNvPr id="10" name="Content Placeholder 9">
            <a:extLst>
              <a:ext uri="{FF2B5EF4-FFF2-40B4-BE49-F238E27FC236}">
                <a16:creationId xmlns:a16="http://schemas.microsoft.com/office/drawing/2014/main" id="{0CE8CE38-05E6-4956-AA2A-2A67157D11C1}"/>
              </a:ext>
            </a:extLst>
          </p:cNvPr>
          <p:cNvSpPr>
            <a:spLocks noGrp="1"/>
          </p:cNvSpPr>
          <p:nvPr>
            <p:ph sz="quarter" idx="12"/>
          </p:nvPr>
        </p:nvSpPr>
        <p:spPr/>
        <p:txBody>
          <a:bodyPr anchor="b" anchorCtr="0"/>
          <a:lstStyle/>
          <a:p>
            <a:r>
              <a:rPr lang="en-US" dirty="0"/>
              <a:t>Power Automate is a service that you can use to automate repetitive tasks to bring efficiencies to any organizations.</a:t>
            </a:r>
          </a:p>
          <a:p>
            <a:endParaRPr lang="en-US" dirty="0"/>
          </a:p>
          <a:p>
            <a:r>
              <a:rPr lang="en-US" dirty="0"/>
              <a:t>You can create cloud flows, desktop flows, or business process flows.</a:t>
            </a:r>
            <a:endParaRPr lang="de-DE" dirty="0"/>
          </a:p>
        </p:txBody>
      </p:sp>
      <p:sp>
        <p:nvSpPr>
          <p:cNvPr id="11" name="Content Placeholder 10">
            <a:extLst>
              <a:ext uri="{FF2B5EF4-FFF2-40B4-BE49-F238E27FC236}">
                <a16:creationId xmlns:a16="http://schemas.microsoft.com/office/drawing/2014/main" id="{C1A829AB-3FCD-4BB0-BE80-BD29EC6A5D9D}"/>
              </a:ext>
            </a:extLst>
          </p:cNvPr>
          <p:cNvSpPr>
            <a:spLocks noGrp="1"/>
          </p:cNvSpPr>
          <p:nvPr>
            <p:ph sz="quarter" idx="13"/>
          </p:nvPr>
        </p:nvSpPr>
        <p:spPr/>
        <p:txBody>
          <a:bodyPr anchor="b" anchorCtr="0"/>
          <a:lstStyle/>
          <a:p>
            <a:r>
              <a:rPr lang="de-DE" dirty="0"/>
              <a:t>Cloud </a:t>
            </a:r>
            <a:r>
              <a:rPr lang="de-DE" dirty="0" err="1"/>
              <a:t>Flows</a:t>
            </a:r>
            <a:r>
              <a:rPr lang="de-DE" dirty="0"/>
              <a:t> </a:t>
            </a:r>
            <a:r>
              <a:rPr lang="de-DE" dirty="0" err="1"/>
              <a:t>may</a:t>
            </a:r>
            <a:r>
              <a:rPr lang="de-DE" dirty="0"/>
              <a:t> </a:t>
            </a:r>
            <a:r>
              <a:rPr lang="de-DE" dirty="0" err="1"/>
              <a:t>be</a:t>
            </a:r>
            <a:r>
              <a:rPr lang="de-DE" dirty="0"/>
              <a:t> </a:t>
            </a:r>
            <a:r>
              <a:rPr lang="de-DE" dirty="0" err="1"/>
              <a:t>Automated</a:t>
            </a:r>
            <a:r>
              <a:rPr lang="de-DE" dirty="0"/>
              <a:t>, Instant </a:t>
            </a:r>
            <a:r>
              <a:rPr lang="de-DE" dirty="0" err="1"/>
              <a:t>or</a:t>
            </a:r>
            <a:r>
              <a:rPr lang="de-DE" dirty="0"/>
              <a:t> </a:t>
            </a:r>
            <a:r>
              <a:rPr lang="de-DE" dirty="0" err="1"/>
              <a:t>Scheduled</a:t>
            </a:r>
            <a:endParaRPr lang="de-DE" dirty="0"/>
          </a:p>
        </p:txBody>
      </p:sp>
      <p:pic>
        <p:nvPicPr>
          <p:cNvPr id="7" name="Picture 6">
            <a:extLst>
              <a:ext uri="{FF2B5EF4-FFF2-40B4-BE49-F238E27FC236}">
                <a16:creationId xmlns:a16="http://schemas.microsoft.com/office/drawing/2014/main" id="{A4E49557-1525-479F-9497-2132823E4566}"/>
              </a:ext>
            </a:extLst>
          </p:cNvPr>
          <p:cNvPicPr>
            <a:picLocks noChangeAspect="1"/>
          </p:cNvPicPr>
          <p:nvPr/>
        </p:nvPicPr>
        <p:blipFill rotWithShape="1">
          <a:blip r:embed="rId7"/>
          <a:srcRect b="39297"/>
          <a:stretch/>
        </p:blipFill>
        <p:spPr>
          <a:xfrm>
            <a:off x="431999" y="1534584"/>
            <a:ext cx="5548029" cy="3788832"/>
          </a:xfrm>
          <a:prstGeom prst="rect">
            <a:avLst/>
          </a:prstGeom>
        </p:spPr>
      </p:pic>
      <p:pic>
        <p:nvPicPr>
          <p:cNvPr id="9" name="Picture 8">
            <a:extLst>
              <a:ext uri="{FF2B5EF4-FFF2-40B4-BE49-F238E27FC236}">
                <a16:creationId xmlns:a16="http://schemas.microsoft.com/office/drawing/2014/main" id="{00A9182E-3336-4CF9-BF23-A8B5072778ED}"/>
              </a:ext>
            </a:extLst>
          </p:cNvPr>
          <p:cNvPicPr>
            <a:picLocks noChangeAspect="1"/>
          </p:cNvPicPr>
          <p:nvPr/>
        </p:nvPicPr>
        <p:blipFill rotWithShape="1">
          <a:blip r:embed="rId8"/>
          <a:srcRect b="39458"/>
          <a:stretch/>
        </p:blipFill>
        <p:spPr>
          <a:xfrm>
            <a:off x="6206066" y="1534584"/>
            <a:ext cx="5562807" cy="3788832"/>
          </a:xfrm>
          <a:prstGeom prst="rect">
            <a:avLst/>
          </a:prstGeom>
        </p:spPr>
      </p:pic>
    </p:spTree>
    <p:extLst>
      <p:ext uri="{BB962C8B-B14F-4D97-AF65-F5344CB8AC3E}">
        <p14:creationId xmlns:p14="http://schemas.microsoft.com/office/powerpoint/2010/main" val="2554456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C7B52A1-E4AD-47F7-AA10-48D155C80B4D}"/>
              </a:ext>
            </a:extLst>
          </p:cNvPr>
          <p:cNvGraphicFramePr>
            <a:graphicFrameLocks noChangeAspect="1"/>
          </p:cNvGraphicFramePr>
          <p:nvPr>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7173" name="think-cell Slide" r:id="rId5" imgW="425" imgH="426" progId="TCLayout.ActiveDocument.1">
                  <p:embed/>
                </p:oleObj>
              </mc:Choice>
              <mc:Fallback>
                <p:oleObj name="think-cell Slide" r:id="rId5" imgW="425" imgH="426" progId="TCLayout.ActiveDocument.1">
                  <p:embed/>
                  <p:pic>
                    <p:nvPicPr>
                      <p:cNvPr id="6" name="Object 5" hidden="1">
                        <a:extLst>
                          <a:ext uri="{FF2B5EF4-FFF2-40B4-BE49-F238E27FC236}">
                            <a16:creationId xmlns:a16="http://schemas.microsoft.com/office/drawing/2014/main" id="{1C7B52A1-E4AD-47F7-AA10-48D155C80B4D}"/>
                          </a:ext>
                        </a:extLst>
                      </p:cNvPr>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F30D55C-3BF3-4051-B44B-5199E5A289F1}"/>
              </a:ext>
            </a:extLst>
          </p:cNvPr>
          <p:cNvSpPr>
            <a:spLocks noGrp="1"/>
          </p:cNvSpPr>
          <p:nvPr>
            <p:ph type="title"/>
          </p:nvPr>
        </p:nvSpPr>
        <p:spPr/>
        <p:txBody>
          <a:bodyPr vert="horz"/>
          <a:lstStyle/>
          <a:p>
            <a:r>
              <a:rPr lang="en-US" dirty="0"/>
              <a:t>What are Cloud Flows suited for?</a:t>
            </a:r>
            <a:endParaRPr lang="de-DE" dirty="0"/>
          </a:p>
        </p:txBody>
      </p:sp>
      <p:sp>
        <p:nvSpPr>
          <p:cNvPr id="4" name="Slide Number Placeholder 3">
            <a:extLst>
              <a:ext uri="{FF2B5EF4-FFF2-40B4-BE49-F238E27FC236}">
                <a16:creationId xmlns:a16="http://schemas.microsoft.com/office/drawing/2014/main" id="{11B71858-F890-49DA-A9AB-71A026AC4DDE}"/>
              </a:ext>
            </a:extLst>
          </p:cNvPr>
          <p:cNvSpPr>
            <a:spLocks noGrp="1"/>
          </p:cNvSpPr>
          <p:nvPr>
            <p:ph type="sldNum" sz="quarter" idx="11"/>
          </p:nvPr>
        </p:nvSpPr>
        <p:spPr/>
        <p:txBody>
          <a:bodyPr/>
          <a:lstStyle/>
          <a:p>
            <a:fld id="{C2245BC1-4D7B-4ED3-8F01-840FA35126C6}" type="slidenum">
              <a:rPr lang="en-US" smtClean="0"/>
              <a:pPr/>
              <a:t>9</a:t>
            </a:fld>
            <a:endParaRPr lang="en-US" dirty="0"/>
          </a:p>
        </p:txBody>
      </p:sp>
      <p:sp>
        <p:nvSpPr>
          <p:cNvPr id="11" name="Content Placeholder 10">
            <a:extLst>
              <a:ext uri="{FF2B5EF4-FFF2-40B4-BE49-F238E27FC236}">
                <a16:creationId xmlns:a16="http://schemas.microsoft.com/office/drawing/2014/main" id="{9C6CE615-1E92-40DA-8C55-5641CFF50949}"/>
              </a:ext>
            </a:extLst>
          </p:cNvPr>
          <p:cNvSpPr>
            <a:spLocks noGrp="1"/>
          </p:cNvSpPr>
          <p:nvPr>
            <p:ph sz="quarter" idx="12"/>
          </p:nvPr>
        </p:nvSpPr>
        <p:spPr/>
        <p:txBody>
          <a:bodyPr/>
          <a:lstStyle/>
          <a:p>
            <a:endParaRPr lang="de-DE"/>
          </a:p>
        </p:txBody>
      </p:sp>
      <p:sp>
        <p:nvSpPr>
          <p:cNvPr id="12" name="Content Placeholder 11">
            <a:extLst>
              <a:ext uri="{FF2B5EF4-FFF2-40B4-BE49-F238E27FC236}">
                <a16:creationId xmlns:a16="http://schemas.microsoft.com/office/drawing/2014/main" id="{CCEC4ED2-DF04-4672-9F37-A7BFA2A65BC8}"/>
              </a:ext>
            </a:extLst>
          </p:cNvPr>
          <p:cNvSpPr>
            <a:spLocks noGrp="1"/>
          </p:cNvSpPr>
          <p:nvPr>
            <p:ph sz="quarter" idx="13"/>
          </p:nvPr>
        </p:nvSpPr>
        <p:spPr/>
        <p:txBody>
          <a:bodyPr>
            <a:normAutofit/>
          </a:bodyPr>
          <a:lstStyle/>
          <a:p>
            <a:r>
              <a:rPr lang="de-DE" sz="2000" b="1" dirty="0" err="1"/>
              <a:t>Get</a:t>
            </a:r>
            <a:r>
              <a:rPr lang="de-DE" sz="2000" b="1" dirty="0"/>
              <a:t> </a:t>
            </a:r>
            <a:r>
              <a:rPr lang="de-DE" sz="2000" b="1" dirty="0" err="1"/>
              <a:t>inspired</a:t>
            </a:r>
            <a:r>
              <a:rPr lang="de-DE" sz="2000" b="1" dirty="0"/>
              <a:t> </a:t>
            </a:r>
            <a:r>
              <a:rPr lang="de-DE" sz="2000" b="1" dirty="0" err="1"/>
              <a:t>by</a:t>
            </a:r>
            <a:r>
              <a:rPr lang="de-DE" sz="2000" b="1" dirty="0"/>
              <a:t> </a:t>
            </a:r>
            <a:r>
              <a:rPr lang="de-DE" sz="2000" b="1" dirty="0" err="1"/>
              <a:t>the</a:t>
            </a:r>
            <a:r>
              <a:rPr lang="de-DE" sz="2000" b="1" dirty="0"/>
              <a:t> </a:t>
            </a:r>
            <a:r>
              <a:rPr lang="de-DE" sz="2000" b="1" dirty="0" err="1"/>
              <a:t>templates</a:t>
            </a:r>
            <a:endParaRPr lang="de-DE" sz="2000" b="1" dirty="0"/>
          </a:p>
          <a:p>
            <a:pPr marL="228594" indent="-228594"/>
            <a:r>
              <a:rPr lang="de-DE" sz="2000" dirty="0" err="1"/>
              <a:t>Notice</a:t>
            </a:r>
            <a:r>
              <a:rPr lang="de-DE" sz="2000" dirty="0"/>
              <a:t> </a:t>
            </a:r>
            <a:r>
              <a:rPr lang="de-DE" sz="2000" dirty="0" err="1"/>
              <a:t>the</a:t>
            </a:r>
            <a:r>
              <a:rPr lang="de-DE" sz="2000" dirty="0"/>
              <a:t> User </a:t>
            </a:r>
            <a:r>
              <a:rPr lang="de-DE" sz="2000" dirty="0" err="1"/>
              <a:t>profile</a:t>
            </a:r>
            <a:r>
              <a:rPr lang="de-DE" sz="2000" dirty="0"/>
              <a:t> </a:t>
            </a:r>
            <a:r>
              <a:rPr lang="de-DE" sz="2000" dirty="0" err="1"/>
              <a:t>picture</a:t>
            </a:r>
            <a:r>
              <a:rPr lang="de-DE" sz="2000" dirty="0"/>
              <a:t>: Power </a:t>
            </a:r>
            <a:r>
              <a:rPr lang="de-DE" sz="2000" dirty="0" err="1"/>
              <a:t>Automate</a:t>
            </a:r>
            <a:r>
              <a:rPr lang="de-DE" sz="2000" dirty="0"/>
              <a:t> </a:t>
            </a:r>
            <a:r>
              <a:rPr lang="de-DE" sz="2000" dirty="0" err="1"/>
              <a:t>has</a:t>
            </a:r>
            <a:r>
              <a:rPr lang="de-DE" sz="2000" dirty="0"/>
              <a:t> easy </a:t>
            </a:r>
            <a:r>
              <a:rPr lang="de-DE" sz="2000" dirty="0" err="1"/>
              <a:t>access</a:t>
            </a:r>
            <a:r>
              <a:rPr lang="de-DE" sz="2000" dirty="0"/>
              <a:t> </a:t>
            </a:r>
            <a:r>
              <a:rPr lang="de-DE" sz="2000" dirty="0" err="1"/>
              <a:t>to</a:t>
            </a:r>
            <a:r>
              <a:rPr lang="de-DE" sz="2000" dirty="0"/>
              <a:t> </a:t>
            </a:r>
            <a:r>
              <a:rPr lang="de-DE" sz="2000" dirty="0" err="1"/>
              <a:t>basic</a:t>
            </a:r>
            <a:r>
              <a:rPr lang="de-DE" sz="2000" dirty="0"/>
              <a:t> Azure </a:t>
            </a:r>
            <a:r>
              <a:rPr lang="de-DE" sz="2000" b="1" dirty="0" err="1"/>
              <a:t>Active</a:t>
            </a:r>
            <a:r>
              <a:rPr lang="de-DE" sz="2000" b="1" dirty="0"/>
              <a:t> Directory </a:t>
            </a:r>
            <a:r>
              <a:rPr lang="de-DE" sz="2000" dirty="0" err="1"/>
              <a:t>information</a:t>
            </a:r>
            <a:r>
              <a:rPr lang="de-DE" sz="2000" dirty="0"/>
              <a:t>. So </a:t>
            </a:r>
            <a:r>
              <a:rPr lang="de-DE" sz="2000" dirty="0" err="1"/>
              <a:t>usecases</a:t>
            </a:r>
            <a:r>
              <a:rPr lang="de-DE" sz="2000" dirty="0"/>
              <a:t> </a:t>
            </a:r>
            <a:r>
              <a:rPr lang="de-DE" sz="2000" dirty="0" err="1"/>
              <a:t>with</a:t>
            </a:r>
            <a:r>
              <a:rPr lang="de-DE" sz="2000" dirty="0"/>
              <a:t> „</a:t>
            </a:r>
            <a:r>
              <a:rPr lang="de-DE" sz="2000" dirty="0" err="1"/>
              <a:t>people</a:t>
            </a:r>
            <a:r>
              <a:rPr lang="de-DE" sz="2000" dirty="0"/>
              <a:t> </a:t>
            </a:r>
            <a:r>
              <a:rPr lang="de-DE" sz="2000" dirty="0" err="1"/>
              <a:t>picker</a:t>
            </a:r>
            <a:r>
              <a:rPr lang="de-DE" sz="2000" dirty="0"/>
              <a:t>“ </a:t>
            </a:r>
            <a:r>
              <a:rPr lang="de-DE" sz="2000" dirty="0" err="1"/>
              <a:t>are</a:t>
            </a:r>
            <a:r>
              <a:rPr lang="de-DE" sz="2000" dirty="0"/>
              <a:t> well-</a:t>
            </a:r>
            <a:r>
              <a:rPr lang="de-DE" sz="2000" dirty="0" err="1"/>
              <a:t>suited</a:t>
            </a:r>
            <a:r>
              <a:rPr lang="de-DE" sz="2000" dirty="0"/>
              <a:t>!</a:t>
            </a:r>
          </a:p>
          <a:p>
            <a:pPr marL="228594" indent="-228594"/>
            <a:r>
              <a:rPr lang="de-DE" sz="2000" dirty="0" err="1"/>
              <a:t>Explore</a:t>
            </a:r>
            <a:r>
              <a:rPr lang="de-DE" sz="2000" dirty="0"/>
              <a:t> </a:t>
            </a:r>
            <a:r>
              <a:rPr lang="de-DE" sz="2000" dirty="0" err="1"/>
              <a:t>the</a:t>
            </a:r>
            <a:r>
              <a:rPr lang="de-DE" sz="2000" dirty="0"/>
              <a:t> </a:t>
            </a:r>
            <a:r>
              <a:rPr lang="de-DE" sz="2000" dirty="0" err="1"/>
              <a:t>templates</a:t>
            </a:r>
            <a:r>
              <a:rPr lang="de-DE" sz="2000" dirty="0"/>
              <a:t>! </a:t>
            </a:r>
            <a:r>
              <a:rPr lang="de-DE" sz="2000" dirty="0" err="1"/>
              <a:t>Within</a:t>
            </a:r>
            <a:r>
              <a:rPr lang="de-DE" sz="2000" dirty="0"/>
              <a:t> </a:t>
            </a:r>
            <a:r>
              <a:rPr lang="de-DE" sz="2000" dirty="0" err="1"/>
              <a:t>the</a:t>
            </a:r>
            <a:r>
              <a:rPr lang="de-DE" sz="2000" dirty="0"/>
              <a:t> Microsoft 365 </a:t>
            </a:r>
            <a:r>
              <a:rPr lang="de-DE" sz="2000" dirty="0" err="1"/>
              <a:t>ecosystems</a:t>
            </a:r>
            <a:r>
              <a:rPr lang="de-DE" sz="2000" dirty="0"/>
              <a:t> </a:t>
            </a:r>
            <a:r>
              <a:rPr lang="de-DE" sz="2000" dirty="0" err="1"/>
              <a:t>many</a:t>
            </a:r>
            <a:r>
              <a:rPr lang="de-DE" sz="2000" dirty="0"/>
              <a:t> </a:t>
            </a:r>
            <a:r>
              <a:rPr lang="de-DE" sz="2000" b="1" dirty="0" err="1"/>
              <a:t>triggers</a:t>
            </a:r>
            <a:r>
              <a:rPr lang="de-DE" sz="2000" dirty="0"/>
              <a:t> </a:t>
            </a:r>
            <a:r>
              <a:rPr lang="de-DE" sz="2000" dirty="0" err="1"/>
              <a:t>can</a:t>
            </a:r>
            <a:r>
              <a:rPr lang="de-DE" sz="2000" dirty="0"/>
              <a:t> </a:t>
            </a:r>
            <a:r>
              <a:rPr lang="de-DE" sz="2000" dirty="0" err="1"/>
              <a:t>start</a:t>
            </a:r>
            <a:r>
              <a:rPr lang="de-DE" sz="2000" dirty="0"/>
              <a:t> a </a:t>
            </a:r>
            <a:r>
              <a:rPr lang="de-DE" sz="2000" dirty="0" err="1"/>
              <a:t>flow</a:t>
            </a:r>
            <a:r>
              <a:rPr lang="de-DE" sz="2000" dirty="0"/>
              <a:t>.</a:t>
            </a:r>
          </a:p>
          <a:p>
            <a:pPr marL="228594" indent="-228594"/>
            <a:r>
              <a:rPr lang="de-DE" sz="2000" dirty="0"/>
              <a:t>The </a:t>
            </a:r>
            <a:r>
              <a:rPr lang="de-DE" sz="2000" dirty="0" err="1"/>
              <a:t>transaction</a:t>
            </a:r>
            <a:r>
              <a:rPr lang="de-DE" sz="2000" dirty="0"/>
              <a:t> </a:t>
            </a:r>
            <a:r>
              <a:rPr lang="de-DE" sz="2000" b="1" dirty="0" err="1"/>
              <a:t>frequency</a:t>
            </a:r>
            <a:r>
              <a:rPr lang="de-DE" sz="2000" dirty="0"/>
              <a:t> </a:t>
            </a:r>
            <a:r>
              <a:rPr lang="de-DE" sz="2000" dirty="0" err="1"/>
              <a:t>should</a:t>
            </a:r>
            <a:r>
              <a:rPr lang="de-DE" sz="2000" dirty="0"/>
              <a:t> not </a:t>
            </a:r>
            <a:r>
              <a:rPr lang="de-DE" sz="2000" dirty="0" err="1"/>
              <a:t>be</a:t>
            </a:r>
            <a:r>
              <a:rPr lang="de-DE" sz="2000" dirty="0"/>
              <a:t> high (</a:t>
            </a:r>
            <a:r>
              <a:rPr lang="de-DE" sz="2000" dirty="0" err="1"/>
              <a:t>more</a:t>
            </a:r>
            <a:r>
              <a:rPr lang="de-DE" sz="2000" dirty="0"/>
              <a:t> on </a:t>
            </a:r>
            <a:r>
              <a:rPr lang="de-DE" sz="2000" dirty="0" err="1"/>
              <a:t>request</a:t>
            </a:r>
            <a:r>
              <a:rPr lang="de-DE" sz="2000" dirty="0"/>
              <a:t> </a:t>
            </a:r>
            <a:r>
              <a:rPr lang="de-DE" sz="2000" dirty="0" err="1"/>
              <a:t>limits</a:t>
            </a:r>
            <a:r>
              <a:rPr lang="de-DE" sz="2000" dirty="0"/>
              <a:t> in </a:t>
            </a:r>
            <a:r>
              <a:rPr lang="de-DE" sz="2000" dirty="0" err="1"/>
              <a:t>later</a:t>
            </a:r>
            <a:r>
              <a:rPr lang="de-DE" sz="2000" dirty="0"/>
              <a:t> </a:t>
            </a:r>
            <a:r>
              <a:rPr lang="de-DE" sz="2000" dirty="0" err="1"/>
              <a:t>slides</a:t>
            </a:r>
            <a:r>
              <a:rPr lang="de-DE" sz="2000" dirty="0"/>
              <a:t>)</a:t>
            </a:r>
          </a:p>
          <a:p>
            <a:pPr marL="228594" indent="-228594"/>
            <a:r>
              <a:rPr lang="de-DE" sz="2000" dirty="0"/>
              <a:t>The </a:t>
            </a:r>
            <a:r>
              <a:rPr lang="de-DE" sz="2000" b="1" dirty="0" err="1"/>
              <a:t>approval</a:t>
            </a:r>
            <a:r>
              <a:rPr lang="de-DE" sz="2000" b="1" dirty="0"/>
              <a:t> </a:t>
            </a:r>
            <a:r>
              <a:rPr lang="de-DE" sz="2000" b="1" dirty="0" err="1"/>
              <a:t>connector</a:t>
            </a:r>
            <a:r>
              <a:rPr lang="de-DE" sz="2000" b="1" dirty="0"/>
              <a:t> </a:t>
            </a:r>
            <a:r>
              <a:rPr lang="de-DE" sz="2000" dirty="0" err="1"/>
              <a:t>provides</a:t>
            </a:r>
            <a:r>
              <a:rPr lang="de-DE" sz="2000" dirty="0"/>
              <a:t> a </a:t>
            </a:r>
            <a:r>
              <a:rPr lang="de-DE" sz="2000" dirty="0" err="1"/>
              <a:t>great</a:t>
            </a:r>
            <a:r>
              <a:rPr lang="de-DE" sz="2000" dirty="0"/>
              <a:t> </a:t>
            </a:r>
            <a:r>
              <a:rPr lang="de-DE" sz="2000" dirty="0" err="1"/>
              <a:t>workflow</a:t>
            </a:r>
            <a:r>
              <a:rPr lang="de-DE" sz="2000" dirty="0"/>
              <a:t> </a:t>
            </a:r>
            <a:r>
              <a:rPr lang="de-DE" sz="2000" dirty="0" err="1"/>
              <a:t>automation</a:t>
            </a:r>
            <a:r>
              <a:rPr lang="de-DE" sz="2000" dirty="0"/>
              <a:t>, @see: </a:t>
            </a:r>
            <a:r>
              <a:rPr lang="de-DE" sz="2000" dirty="0">
                <a:hlinkClick r:id="rId7"/>
              </a:rPr>
              <a:t>https://learn.microsoft.com/en-us/connectors/approvals/</a:t>
            </a:r>
            <a:endParaRPr lang="de-DE" sz="2000" dirty="0"/>
          </a:p>
        </p:txBody>
      </p:sp>
      <p:pic>
        <p:nvPicPr>
          <p:cNvPr id="10" name="Picture 9">
            <a:extLst>
              <a:ext uri="{FF2B5EF4-FFF2-40B4-BE49-F238E27FC236}">
                <a16:creationId xmlns:a16="http://schemas.microsoft.com/office/drawing/2014/main" id="{B26155DE-4785-403F-A60F-1958DCAD7BB5}"/>
              </a:ext>
            </a:extLst>
          </p:cNvPr>
          <p:cNvPicPr>
            <a:picLocks noChangeAspect="1"/>
          </p:cNvPicPr>
          <p:nvPr/>
        </p:nvPicPr>
        <p:blipFill rotWithShape="1">
          <a:blip r:embed="rId8"/>
          <a:srcRect t="4264" b="20394"/>
          <a:stretch/>
        </p:blipFill>
        <p:spPr>
          <a:xfrm>
            <a:off x="431999" y="1534584"/>
            <a:ext cx="5553933" cy="4707467"/>
          </a:xfrm>
          <a:prstGeom prst="rect">
            <a:avLst/>
          </a:prstGeom>
        </p:spPr>
      </p:pic>
      <p:pic>
        <p:nvPicPr>
          <p:cNvPr id="14" name="Picture 13">
            <a:extLst>
              <a:ext uri="{FF2B5EF4-FFF2-40B4-BE49-F238E27FC236}">
                <a16:creationId xmlns:a16="http://schemas.microsoft.com/office/drawing/2014/main" id="{86DF537A-729A-41C8-BF5F-D0586D860251}"/>
              </a:ext>
            </a:extLst>
          </p:cNvPr>
          <p:cNvPicPr>
            <a:picLocks noChangeAspect="1"/>
          </p:cNvPicPr>
          <p:nvPr/>
        </p:nvPicPr>
        <p:blipFill rotWithShape="1">
          <a:blip r:embed="rId9"/>
          <a:srcRect t="6956" b="19089"/>
          <a:stretch/>
        </p:blipFill>
        <p:spPr>
          <a:xfrm>
            <a:off x="432000" y="1534585"/>
            <a:ext cx="5664001" cy="4707467"/>
          </a:xfrm>
          <a:prstGeom prst="rect">
            <a:avLst/>
          </a:prstGeom>
        </p:spPr>
      </p:pic>
    </p:spTree>
    <p:extLst>
      <p:ext uri="{BB962C8B-B14F-4D97-AF65-F5344CB8AC3E}">
        <p14:creationId xmlns:p14="http://schemas.microsoft.com/office/powerpoint/2010/main" val="5026909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Solarized">
      <a:dk1>
        <a:srgbClr val="002B36"/>
      </a:dk1>
      <a:lt1>
        <a:srgbClr val="FDF6E3"/>
      </a:lt1>
      <a:dk2>
        <a:srgbClr val="073642"/>
      </a:dk2>
      <a:lt2>
        <a:srgbClr val="EEE8D5"/>
      </a:lt2>
      <a:accent1>
        <a:srgbClr val="268BD2"/>
      </a:accent1>
      <a:accent2>
        <a:srgbClr val="2AA198"/>
      </a:accent2>
      <a:accent3>
        <a:srgbClr val="859900"/>
      </a:accent3>
      <a:accent4>
        <a:srgbClr val="B58900"/>
      </a:accent4>
      <a:accent5>
        <a:srgbClr val="CB4B16"/>
      </a:accent5>
      <a:accent6>
        <a:srgbClr val="DC322F"/>
      </a:accent6>
      <a:hlink>
        <a:srgbClr val="268BD2"/>
      </a:hlink>
      <a:folHlink>
        <a:srgbClr val="D3368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2966</Words>
  <Application>Microsoft Office PowerPoint</Application>
  <PresentationFormat>Widescreen</PresentationFormat>
  <Paragraphs>182</Paragraphs>
  <Slides>12</Slides>
  <Notes>8</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18" baseType="lpstr">
      <vt:lpstr>Arial</vt:lpstr>
      <vt:lpstr>Calibri</vt:lpstr>
      <vt:lpstr>Calibri Light</vt:lpstr>
      <vt:lpstr>Söhne</vt:lpstr>
      <vt:lpstr>Office Theme</vt:lpstr>
      <vt:lpstr>think-cell Slide</vt:lpstr>
      <vt:lpstr>Microsoft Power Platform</vt:lpstr>
      <vt:lpstr>What is an Enterprise Low-Code Application Platform?</vt:lpstr>
      <vt:lpstr>IA Execution: Smart Workflows, Low-Code platforms and RPA</vt:lpstr>
      <vt:lpstr>Components of the Microsoft Power Platform</vt:lpstr>
      <vt:lpstr>The Architecture of the MS Power Platform</vt:lpstr>
      <vt:lpstr>Connectors and Data Loss Prevention DLP</vt:lpstr>
      <vt:lpstr>Power Automate: Types of Flows</vt:lpstr>
      <vt:lpstr>What are Cloud Flows?</vt:lpstr>
      <vt:lpstr>What are Cloud Flows suited for?</vt:lpstr>
      <vt:lpstr>Which use cases are a good fit; when to avoid</vt:lpstr>
      <vt:lpstr>License Starting Point: Power Platform Capabilities in the Office 365 E3 License</vt:lpstr>
      <vt:lpstr>The MS Power Platform License Model, Explained by an Analogy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Christian Prior-Mamulyan</dc:creator>
  <cp:lastModifiedBy>Christian Prior-Mamulyan</cp:lastModifiedBy>
  <cp:revision>7</cp:revision>
  <dcterms:created xsi:type="dcterms:W3CDTF">2022-11-13T16:36:47Z</dcterms:created>
  <dcterms:modified xsi:type="dcterms:W3CDTF">2023-03-27T15:59:13Z</dcterms:modified>
</cp:coreProperties>
</file>